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441D374-BD9E-4287-AA0C-81F56A6210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3359F7-7280-49EF-B850-9C03153233F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B6A2CA-462B-437C-BE09-D5DFBAA76FD0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702C14-5E7C-4434-9598-F10A69F8F372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04C33B-802D-4EB0-8A3A-B7E698163926}" type="slidenum">
              <a:rPr lang="en-US"/>
              <a:pPr/>
              <a:t>12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08BD4A-03FF-4E51-A8AF-DE1912119ABB}" type="slidenum">
              <a:rPr lang="en-US"/>
              <a:pPr/>
              <a:t>13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D94EF2-EB22-4002-A28A-3DE0E84B2232}" type="slidenum">
              <a:rPr lang="en-US"/>
              <a:pPr/>
              <a:t>14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3164F-D247-4F17-A33A-6ADC48116310}" type="slidenum">
              <a:rPr lang="en-US"/>
              <a:pPr/>
              <a:t>15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22E0DC-C8C1-4B7C-8A6B-1CADEB45BD67}" type="slidenum">
              <a:rPr lang="en-US"/>
              <a:pPr/>
              <a:t>16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5B7C4-A751-42BE-83FA-0B233C6D0C61}" type="slidenum">
              <a:rPr lang="en-US"/>
              <a:pPr/>
              <a:t>17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C6E33-8B6D-4283-9807-E7FDE421DC8E}" type="slidenum">
              <a:rPr lang="en-US"/>
              <a:pPr/>
              <a:t>18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448AD-0D2F-4A13-B841-FD16C076207B}" type="slidenum">
              <a:rPr lang="en-US"/>
              <a:pPr/>
              <a:t>19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6C73A1-5555-4129-9DAF-DBD12AF2B346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26E60B-04F4-4D89-BBBF-4857DB4EE604}" type="slidenum">
              <a:rPr lang="en-US"/>
              <a:pPr/>
              <a:t>20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225359-0AB6-4978-962E-4787CF6BDA7B}" type="slidenum">
              <a:rPr lang="en-US"/>
              <a:pPr/>
              <a:t>21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49F6D-2C1B-4806-8A19-6DB3F619D111}" type="slidenum">
              <a:rPr lang="en-US"/>
              <a:pPr/>
              <a:t>22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8ACC6-7D99-46DA-B8AD-A569376FB976}" type="slidenum">
              <a:rPr lang="en-US"/>
              <a:pPr/>
              <a:t>23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7B1284-1A0D-47EE-8D98-9010A80452DF}" type="slidenum">
              <a:rPr lang="en-US"/>
              <a:pPr/>
              <a:t>24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B8D8B4-AFA3-4BC7-8163-DCE87F1CD861}" type="slidenum">
              <a:rPr lang="en-US"/>
              <a:pPr/>
              <a:t>25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64C49-8492-4BEF-B845-7F7AB9F4CCA8}" type="slidenum">
              <a:rPr lang="en-US"/>
              <a:pPr/>
              <a:t>26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2ACF71-C365-4691-9E41-A2E92E400841}" type="slidenum">
              <a:rPr lang="en-US"/>
              <a:pPr/>
              <a:t>27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75F6BC-205E-435C-BCC8-3EDB8D99132E}" type="slidenum">
              <a:rPr lang="en-US"/>
              <a:pPr/>
              <a:t>28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55FC6C-2A72-4B28-8342-6D522C3F91B1}" type="slidenum">
              <a:rPr lang="en-US"/>
              <a:pPr/>
              <a:t>29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DB312-27B7-4E44-9ADE-FB9C62D1E54B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AEB61B-639F-4017-BDEB-AC74A6779C8C}" type="slidenum">
              <a:rPr lang="en-US"/>
              <a:pPr/>
              <a:t>30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627F16-E030-46EF-85CD-EFBA99486732}" type="slidenum">
              <a:rPr lang="en-US"/>
              <a:pPr/>
              <a:t>31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9AD8D-4DEB-4E89-8801-15B4E25EDF01}" type="slidenum">
              <a:rPr lang="en-US"/>
              <a:pPr/>
              <a:t>32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CC4C8-CE5E-4169-ABAB-D8B076B34334}" type="slidenum">
              <a:rPr lang="en-US"/>
              <a:pPr/>
              <a:t>33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47DDE2-F9F5-407F-9EFB-5C6A687EF0AA}" type="slidenum">
              <a:rPr lang="en-US"/>
              <a:pPr/>
              <a:t>34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54DA1-77A1-4139-B958-5412CB0BCDE9}" type="slidenum">
              <a:rPr lang="en-US"/>
              <a:pPr/>
              <a:t>35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F4EFA-BE42-418C-AAA1-74D0798A4402}" type="slidenum">
              <a:rPr lang="en-US"/>
              <a:pPr/>
              <a:t>36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84635-9FD9-4E98-B4B4-B3F56C5014D1}" type="slidenum">
              <a:rPr lang="en-US"/>
              <a:pPr/>
              <a:t>37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5AAC78-629A-4FFA-82AE-CA2779779106}" type="slidenum">
              <a:rPr lang="en-US"/>
              <a:pPr/>
              <a:t>38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0983A-5933-4536-BA29-DE0CE5FA6A5B}" type="slidenum">
              <a:rPr lang="en-US"/>
              <a:pPr/>
              <a:t>39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3B7E2-4C8E-4044-A385-AD1488198E25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71A16-3268-403A-AFA6-660C62E37CAE}" type="slidenum">
              <a:rPr lang="en-US"/>
              <a:pPr/>
              <a:t>40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47F47-C32D-4770-91CF-9A328C70E2A9}" type="slidenum">
              <a:rPr lang="en-US"/>
              <a:pPr/>
              <a:t>41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062120-C5B7-40DB-93D3-9EEB204710A3}" type="slidenum">
              <a:rPr lang="en-US"/>
              <a:pPr/>
              <a:t>42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917923-E28B-422B-A854-66B1E7E24AB6}" type="slidenum">
              <a:rPr lang="en-US"/>
              <a:pPr/>
              <a:t>43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682A34-3A04-4F64-96F1-4DB4C6AD0A23}" type="slidenum">
              <a:rPr lang="en-US"/>
              <a:pPr/>
              <a:t>44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3152C-CFE7-4285-A1E7-C54B903CE5FB}" type="slidenum">
              <a:rPr lang="en-US"/>
              <a:pPr/>
              <a:t>45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66B0CC-43EF-43A3-A6CB-769287AC4425}" type="slidenum">
              <a:rPr lang="en-US"/>
              <a:pPr/>
              <a:t>46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108E4-5F5B-4937-BC85-E198B58CC1FD}" type="slidenum">
              <a:rPr lang="en-US"/>
              <a:pPr/>
              <a:t>47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322B7E-F635-40E3-9940-D8EBA27FAAC2}" type="slidenum">
              <a:rPr lang="en-US"/>
              <a:pPr/>
              <a:t>48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62DFE1-CB14-4735-AB1C-53A8C47181B6}" type="slidenum">
              <a:rPr lang="en-US"/>
              <a:pPr/>
              <a:t>49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BC7591-B77A-4DF2-B50B-94C3D56CA9E7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E60A02-2C0F-46CF-9801-BF0851CA7D5F}" type="slidenum">
              <a:rPr lang="en-US"/>
              <a:pPr/>
              <a:t>50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3C2C6-ED88-415C-BBE0-1BF88C25AFFC}" type="slidenum">
              <a:rPr lang="en-US"/>
              <a:pPr/>
              <a:t>51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E51025-051B-4A06-8935-ED8A232EB94D}" type="slidenum">
              <a:rPr lang="en-US"/>
              <a:pPr/>
              <a:t>52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D451-388C-4DC8-A1B4-20A62EEE0A98}" type="slidenum">
              <a:rPr lang="en-US"/>
              <a:pPr/>
              <a:t>53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49922-19EF-4D87-B964-0D15332A94F1}" type="slidenum">
              <a:rPr lang="en-US"/>
              <a:pPr/>
              <a:t>54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E4070D-2968-494F-8522-A7D742662CC3}" type="slidenum">
              <a:rPr lang="en-US"/>
              <a:pPr/>
              <a:t>55</a:t>
            </a:fld>
            <a:endParaRPr lang="en-US"/>
          </a:p>
        </p:txBody>
      </p:sp>
      <p:sp>
        <p:nvSpPr>
          <p:cNvPr id="90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BE3595-E548-4C4C-82B9-CA7B4F294E75}" type="slidenum">
              <a:rPr lang="en-US"/>
              <a:pPr/>
              <a:t>56</a:t>
            </a:fld>
            <a:endParaRPr lang="en-US"/>
          </a:p>
        </p:txBody>
      </p:sp>
      <p:sp>
        <p:nvSpPr>
          <p:cNvPr id="90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BAA9DF-3A90-46C0-8E36-9BA634098734}" type="slidenum">
              <a:rPr lang="en-US"/>
              <a:pPr/>
              <a:t>57</a:t>
            </a:fld>
            <a:endParaRPr lang="en-US"/>
          </a:p>
        </p:txBody>
      </p:sp>
      <p:sp>
        <p:nvSpPr>
          <p:cNvPr id="90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3DFDBE-94ED-4B6E-AD9E-F43F7463E621}" type="slidenum">
              <a:rPr lang="en-US"/>
              <a:pPr/>
              <a:t>58</a:t>
            </a:fld>
            <a:endParaRPr lang="en-US"/>
          </a:p>
        </p:txBody>
      </p:sp>
      <p:sp>
        <p:nvSpPr>
          <p:cNvPr id="90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BB95E-6B71-48C8-8426-798ABD4C6A41}" type="slidenum">
              <a:rPr lang="en-US"/>
              <a:pPr/>
              <a:t>59</a:t>
            </a:fld>
            <a:endParaRPr lang="en-US"/>
          </a:p>
        </p:txBody>
      </p:sp>
      <p:sp>
        <p:nvSpPr>
          <p:cNvPr id="90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74012D-A3B7-4F01-90EB-929A7ADFEA7B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6FC3D5-C209-47C6-8E43-83738D82CAE8}" type="slidenum">
              <a:rPr lang="en-US"/>
              <a:pPr/>
              <a:t>60</a:t>
            </a:fld>
            <a:endParaRPr lang="en-US"/>
          </a:p>
        </p:txBody>
      </p:sp>
      <p:sp>
        <p:nvSpPr>
          <p:cNvPr id="91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72B45-96C7-494A-9A1E-4AF56B093F87}" type="slidenum">
              <a:rPr lang="en-US"/>
              <a:pPr/>
              <a:t>61</a:t>
            </a:fld>
            <a:endParaRPr lang="en-US"/>
          </a:p>
        </p:txBody>
      </p:sp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83989-BA17-449A-B605-981FE4C6840E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A17ED-FEFC-47BA-98FF-979FEC483F2C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D832C-F5D7-480E-91C3-7F4A3367EB64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BAAA2-2DCA-47AB-95EF-CC458D3FB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84747-E6A3-4F63-A115-B9B747464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850C1-454C-4FA0-B75B-43A6AC07ED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084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F925433-7434-4197-A262-05B61D280D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084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453AF2C7-EEF6-49A6-A0A3-AD3DC6A75E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15FF1-4EC5-4F74-91BE-C657FDAA3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F5081-D4F4-4391-A9B5-FD052206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AA7F8-5AA9-4697-B0DB-C9AFC638D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CD683-CBA9-4FDC-8E99-1E667B9FC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19DB9-8E28-4565-9871-260FC3818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6B782-6D37-44DA-9402-4735496D03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1B85D-DE69-4707-A204-42496AF305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05C8F-4AE6-413C-91E7-AA4BC51587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08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cs typeface="Arial" charset="0"/>
              </a:defRPr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7B9E2D4-FEF7-44F5-AD08-3CD644499A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5.doc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6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7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8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9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7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1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Microsoft_Office_Word_97_-_2003_Document10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1.doc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14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2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3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4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 sz="2600"/>
              <a:t>ПРЕДСТАВЉАЊЕ ПОДАТАКА И ВЕРОВАТНОЋА</a:t>
            </a:r>
            <a:r>
              <a:rPr lang="sr-Latn-CS" sz="2200"/>
              <a:t> </a:t>
            </a:r>
            <a:endParaRPr lang="en-US" sz="22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023247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09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Представљање података и вероватноћа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Однос и пропорције. Значајне цифре. Представљање табела.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Графикони</a:t>
            </a:r>
            <a:r>
              <a:rPr lang="ru-RU" sz="1400" b="1" dirty="0"/>
              <a:t>. Особине вероватноће. Расподела вероватноће и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случајне променљиве. Биномна расподела. Средина и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варијанса. Poisson-ова расподела.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b="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00A9-5C0A-4195-B215-233636C5349C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/>
              <a:t>Табела </a:t>
            </a:r>
            <a:r>
              <a:rPr lang="sr-Cyrl-CS" sz="3200"/>
              <a:t>2</a:t>
            </a:r>
            <a:r>
              <a:rPr lang="sr-Latn-CS" sz="3200"/>
              <a:t>.3  </a:t>
            </a:r>
            <a:r>
              <a:rPr lang="sv-SE" sz="3200"/>
              <a:t>Умрли према полу, Енглеска и Велс, 1989, за главне узроке</a:t>
            </a:r>
            <a:r>
              <a:rPr lang="sr-Latn-CS" sz="3200"/>
              <a:t> </a:t>
            </a:r>
          </a:p>
        </p:txBody>
      </p:sp>
      <p:graphicFrame>
        <p:nvGraphicFramePr>
          <p:cNvPr id="807939" name="Object 3"/>
          <p:cNvGraphicFramePr>
            <a:graphicFrameLocks noChangeAspect="1"/>
          </p:cNvGraphicFramePr>
          <p:nvPr>
            <p:ph idx="1"/>
          </p:nvPr>
        </p:nvGraphicFramePr>
        <p:xfrm>
          <a:off x="1773238" y="1400175"/>
          <a:ext cx="5675312" cy="5013325"/>
        </p:xfrm>
        <a:graphic>
          <a:graphicData uri="http://schemas.openxmlformats.org/presentationml/2006/ole">
            <p:oleObj spid="_x0000_s807939" name="Document" r:id="rId4" imgW="6067931" imgH="42841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10B0-BCA0-49E0-876A-8520CD739C45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Представљање табел</a:t>
            </a:r>
            <a:r>
              <a:rPr lang="sr-Cyrl-CS"/>
              <a:t>а</a:t>
            </a:r>
            <a:r>
              <a:rPr lang="sr-Latn-CS"/>
              <a:t> </a:t>
            </a:r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400"/>
              <a:t>Табела има за циљ да пренесе информацију, тако да би требало да буде лака за читање и разумевање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400"/>
              <a:t>Табела треба да има јасан наслов, наводећи јасно и недвосмислено оно </a:t>
            </a:r>
            <a:r>
              <a:rPr lang="sr-Cyrl-CS" sz="2400"/>
              <a:t>ш</a:t>
            </a:r>
            <a:r>
              <a:rPr lang="it-IT" sz="2400"/>
              <a:t>то представља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400"/>
              <a:t>Редови и колоне морају бити јасно означен</a:t>
            </a:r>
            <a:r>
              <a:rPr lang="sr-Cyrl-CS" sz="2400"/>
              <a:t>и</a:t>
            </a:r>
            <a:r>
              <a:rPr lang="it-IT" sz="2400"/>
              <a:t>.</a:t>
            </a:r>
          </a:p>
          <a:p>
            <a:pPr>
              <a:lnSpc>
                <a:spcPct val="90000"/>
              </a:lnSpc>
            </a:pPr>
            <a:r>
              <a:rPr lang="it-IT" sz="2400"/>
              <a:t>Kада су пропорције, стопе или проценти употребљени у табели, заједно са учесталостима, оне се морају лако разликовати једна од друге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о</a:t>
            </a:r>
            <a:r>
              <a:rPr lang="it-IT" sz="2000"/>
              <a:t>во може да се уради, додавајући симбол ''%'', или укључујући и место децимале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2000"/>
              <a:t>д</a:t>
            </a:r>
            <a:r>
              <a:rPr lang="it-IT" sz="2000"/>
              <a:t>ода</a:t>
            </a:r>
            <a:r>
              <a:rPr lang="sr-Cyrl-CS" sz="2000"/>
              <a:t>вање </a:t>
            </a:r>
            <a:r>
              <a:rPr lang="it-IT" sz="2000"/>
              <a:t>у </a:t>
            </a:r>
            <a:r>
              <a:rPr lang="sr-Cyrl-CS" sz="2000"/>
              <a:t>т</a:t>
            </a:r>
            <a:r>
              <a:rPr lang="it-IT" sz="2000"/>
              <a:t>абели</a:t>
            </a:r>
            <a:r>
              <a:rPr lang="sr-Cyrl-CS" sz="2000"/>
              <a:t>, реда </a:t>
            </a:r>
            <a:r>
              <a:rPr lang="it-IT" sz="2000"/>
              <a:t>''</a:t>
            </a:r>
            <a:r>
              <a:rPr lang="sr-Cyrl-CS" sz="2000"/>
              <a:t>у</a:t>
            </a:r>
            <a:r>
              <a:rPr lang="it-IT" sz="2000"/>
              <a:t>купно'' и ''100%'' јасно указује да су проценти израчунати од </a:t>
            </a:r>
            <a:r>
              <a:rPr lang="sr-Cyrl-CS" sz="2000"/>
              <a:t>одређеног </a:t>
            </a:r>
            <a:r>
              <a:rPr lang="it-IT" sz="2000"/>
              <a:t>броја из групе лечења, пре него од броја са одређеним исходом или укупног броја пацијената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D66A8-BF15-4863-B008-B73EA54F8CC7}" type="slidenum">
              <a:rPr lang="en-US"/>
              <a:pPr/>
              <a:t>12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Kружни графикони (pie charts)</a:t>
            </a:r>
            <a:r>
              <a:rPr lang="sr-Latn-CS"/>
              <a:t> </a:t>
            </a:r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/>
              <a:t>Информације се могу пренети много брже дијаграмом него табелом бројева</a:t>
            </a:r>
            <a:endParaRPr lang="sr-Cyrl-CS" sz="2800"/>
          </a:p>
          <a:p>
            <a:r>
              <a:rPr lang="sr-Cyrl-CS" sz="2800"/>
              <a:t>Е</a:t>
            </a:r>
            <a:r>
              <a:rPr lang="it-IT" sz="2800"/>
              <a:t>квивалент хистограма за квалитативне податке</a:t>
            </a:r>
            <a:r>
              <a:rPr lang="sr-Cyrl-CS" sz="2800"/>
              <a:t> је</a:t>
            </a:r>
            <a:r>
              <a:rPr lang="it-IT" sz="2800"/>
              <a:t> </a:t>
            </a:r>
            <a:r>
              <a:rPr lang="it-IT" sz="2800" b="1"/>
              <a:t>кружни</a:t>
            </a:r>
            <a:r>
              <a:rPr lang="it-IT" sz="2800"/>
              <a:t> </a:t>
            </a:r>
            <a:r>
              <a:rPr lang="it-IT" sz="2800" b="1"/>
              <a:t>графикон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pie chart</a:t>
            </a:r>
            <a:r>
              <a:rPr lang="sr-Cyrl-CS" sz="2800"/>
              <a:t>) </a:t>
            </a:r>
            <a:r>
              <a:rPr lang="it-IT" sz="2800"/>
              <a:t>или </a:t>
            </a:r>
            <a:r>
              <a:rPr lang="it-IT" sz="2800" b="1"/>
              <a:t>кружни</a:t>
            </a:r>
            <a:r>
              <a:rPr lang="it-IT" sz="2800"/>
              <a:t> </a:t>
            </a:r>
            <a:r>
              <a:rPr lang="it-IT" sz="2800" b="1"/>
              <a:t>дијаграм</a:t>
            </a:r>
            <a:r>
              <a:rPr lang="sr-Cyrl-CS" sz="2800"/>
              <a:t> (</a:t>
            </a:r>
            <a:r>
              <a:rPr lang="sr-Latn-CS" sz="2800" b="1"/>
              <a:t>pie diagram</a:t>
            </a:r>
            <a:r>
              <a:rPr lang="sr-Cyrl-CS" sz="2800"/>
              <a:t>)</a:t>
            </a:r>
          </a:p>
          <a:p>
            <a:pPr lvl="1"/>
            <a:r>
              <a:rPr lang="sr-Cyrl-CS" sz="2400"/>
              <a:t>он </a:t>
            </a:r>
            <a:r>
              <a:rPr lang="it-IT" sz="2400"/>
              <a:t>показује релативну учесталост за сваку категорију поделом круга на секторе, чији су углови пропорционални релативној учесталости</a:t>
            </a:r>
            <a:endParaRPr lang="sr-Cyrl-CS" sz="2400"/>
          </a:p>
          <a:p>
            <a:pPr lvl="1"/>
            <a:r>
              <a:rPr lang="sr-Cyrl-CS" sz="2400"/>
              <a:t>о</a:t>
            </a:r>
            <a:r>
              <a:rPr lang="it-IT" sz="2400"/>
              <a:t>нда множимо сваку релативну учесталост са 360, да би д</a:t>
            </a:r>
            <a:r>
              <a:rPr lang="sr-Cyrl-CS" sz="2400"/>
              <a:t>обил</a:t>
            </a:r>
            <a:r>
              <a:rPr lang="it-IT" sz="2400"/>
              <a:t>и одговарајући угао у степенима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21CA-50DC-4491-9E98-F646097BE033}" type="slidenum">
              <a:rPr lang="en-US"/>
              <a:pPr/>
              <a:t>13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Kружни графикони (pie charts)</a:t>
            </a:r>
            <a:endParaRPr lang="sr-Latn-CS"/>
          </a:p>
        </p:txBody>
      </p:sp>
      <p:graphicFrame>
        <p:nvGraphicFramePr>
          <p:cNvPr id="814083" name="Object 3"/>
          <p:cNvGraphicFramePr>
            <a:graphicFrameLocks noChangeAspect="1"/>
          </p:cNvGraphicFramePr>
          <p:nvPr>
            <p:ph idx="1"/>
          </p:nvPr>
        </p:nvGraphicFramePr>
        <p:xfrm>
          <a:off x="1041400" y="1457325"/>
          <a:ext cx="6915150" cy="4987925"/>
        </p:xfrm>
        <a:graphic>
          <a:graphicData uri="http://schemas.openxmlformats.org/presentationml/2006/ole">
            <p:oleObj spid="_x0000_s814083" name="Document" r:id="rId4" imgW="6067931" imgH="4377056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3C52-A6A9-4487-98B1-55C52F0F5A42}" type="slidenum">
              <a:rPr lang="en-US"/>
              <a:pPr/>
              <a:t>14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Kружни графикон који показује расподелу узрока смрти међу женама, Енглеска и Велс, 1983</a:t>
            </a:r>
            <a:r>
              <a:rPr lang="sr-Latn-CS" sz="2400"/>
              <a:t> 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16132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4088" y="1673225"/>
            <a:ext cx="7318375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9AF6D-0BA3-44BA-AC8D-030749B46377}" type="slidenum">
              <a:rPr lang="en-US"/>
              <a:pPr/>
              <a:t>15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Стубичасти или тракасти графикони (bar charts)</a:t>
            </a:r>
            <a:endParaRPr lang="sr-Latn-CS" sz="3600"/>
          </a:p>
        </p:txBody>
      </p:sp>
      <p:graphicFrame>
        <p:nvGraphicFramePr>
          <p:cNvPr id="818179" name="Object 3"/>
          <p:cNvGraphicFramePr>
            <a:graphicFrameLocks noChangeAspect="1"/>
          </p:cNvGraphicFramePr>
          <p:nvPr>
            <p:ph idx="1"/>
          </p:nvPr>
        </p:nvGraphicFramePr>
        <p:xfrm>
          <a:off x="527050" y="1547813"/>
          <a:ext cx="8458200" cy="4635500"/>
        </p:xfrm>
        <a:graphic>
          <a:graphicData uri="http://schemas.openxmlformats.org/presentationml/2006/ole">
            <p:oleObj spid="_x0000_s818179" name="Document" r:id="rId4" imgW="6077641" imgH="33305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EB05F-DD26-4A99-8399-C5EE1AB886B9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200"/>
              <a:t>Т</a:t>
            </a:r>
            <a:r>
              <a:rPr lang="sv-SE" sz="2200"/>
              <a:t>ракасти графикон приказује однос између смртност</a:t>
            </a:r>
            <a:r>
              <a:rPr lang="sr-Cyrl-CS" sz="2200"/>
              <a:t>и </a:t>
            </a:r>
            <a:r>
              <a:rPr lang="sv-SE" sz="2200"/>
              <a:t>због рака једњака и године, Енглеска и Велс, 1960-1969</a:t>
            </a:r>
            <a:r>
              <a:rPr lang="sr-Latn-CS" sz="2200"/>
              <a:t> 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0228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513" y="1319213"/>
            <a:ext cx="6869112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2B101-1A98-4038-852A-E3CB04012A71}" type="slidenum">
              <a:rPr lang="en-US"/>
              <a:pPr/>
              <a:t>17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Тракасти графикон показује однос између </a:t>
            </a:r>
            <a:r>
              <a:rPr lang="sr-Cyrl-CS" sz="2400"/>
              <a:t>распрострањености </a:t>
            </a:r>
            <a:r>
              <a:rPr lang="it-IT" sz="2400"/>
              <a:t>само-пријављ</a:t>
            </a:r>
            <a:r>
              <a:rPr lang="sr-Cyrl-CS" sz="2400"/>
              <a:t>ивања </a:t>
            </a:r>
            <a:r>
              <a:rPr lang="it-IT" sz="2400"/>
              <a:t>губљења даха међу ученицима и два могућа узрочна фактора</a:t>
            </a:r>
            <a:r>
              <a:rPr lang="sr-Latn-CS" sz="2400"/>
              <a:t> 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2276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738" y="1357313"/>
            <a:ext cx="67246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20B19-DD2F-4C5F-B082-F2067B9D96AD}" type="slidenum">
              <a:rPr lang="en-US"/>
              <a:pPr/>
              <a:t>18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Тракасти графикони </a:t>
            </a:r>
            <a:r>
              <a:rPr lang="sr-Cyrl-CS" sz="2400"/>
              <a:t>који </a:t>
            </a:r>
            <a:r>
              <a:rPr lang="it-IT" sz="2400"/>
              <a:t>приказују </a:t>
            </a:r>
            <a:r>
              <a:rPr lang="sr-Cyrl-CS" sz="2400"/>
              <a:t>у</a:t>
            </a:r>
            <a:r>
              <a:rPr lang="sv-SE" sz="2400"/>
              <a:t>мрл</a:t>
            </a:r>
            <a:r>
              <a:rPr lang="sr-Cyrl-CS" sz="2400"/>
              <a:t>е</a:t>
            </a:r>
            <a:r>
              <a:rPr lang="sv-SE" sz="2400"/>
              <a:t> према полу и узроку, Енглеска и Велс, </a:t>
            </a:r>
            <a:r>
              <a:rPr lang="sr-Latn-CS" sz="2400"/>
              <a:t>1989 (OPCS 1991, DH2 No. 10) 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4324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8" y="1903413"/>
            <a:ext cx="8907462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EADC-C5F5-4B20-955A-0B93231E2AFA}" type="slidenum">
              <a:rPr lang="en-US"/>
              <a:pPr/>
              <a:t>19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</a:t>
            </a:r>
            <a:r>
              <a:rPr lang="en-GB" sz="3600"/>
              <a:t>и</a:t>
            </a:r>
            <a:r>
              <a:rPr lang="sr-Cyrl-CS" sz="3600"/>
              <a:t>ј</a:t>
            </a:r>
            <a:r>
              <a:rPr lang="en-GB" sz="3600"/>
              <a:t>аграми </a:t>
            </a:r>
            <a:r>
              <a:rPr lang="sr-Cyrl-CS" sz="3600"/>
              <a:t>растурања </a:t>
            </a:r>
            <a:r>
              <a:rPr lang="en-GB" sz="3600"/>
              <a:t>(scatter diagrams)</a:t>
            </a:r>
            <a:r>
              <a:rPr lang="sr-Latn-CS" sz="3600"/>
              <a:t> </a:t>
            </a:r>
          </a:p>
        </p:txBody>
      </p:sp>
      <p:graphicFrame>
        <p:nvGraphicFramePr>
          <p:cNvPr id="826371" name="Object 3"/>
          <p:cNvGraphicFramePr>
            <a:graphicFrameLocks noChangeAspect="1"/>
          </p:cNvGraphicFramePr>
          <p:nvPr>
            <p:ph idx="1"/>
          </p:nvPr>
        </p:nvGraphicFramePr>
        <p:xfrm>
          <a:off x="1784350" y="1400175"/>
          <a:ext cx="5391150" cy="5068888"/>
        </p:xfrm>
        <a:graphic>
          <a:graphicData uri="http://schemas.openxmlformats.org/presentationml/2006/ole">
            <p:oleObj spid="_x0000_s826371" name="Document" r:id="rId4" imgW="6077641" imgH="571547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6398F-08C0-49DF-A514-A2442F4B3507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Стопе</a:t>
            </a:r>
            <a:r>
              <a:rPr lang="en-US" sz="3600"/>
              <a:t> и </a:t>
            </a:r>
            <a:r>
              <a:rPr lang="sr-Cyrl-CS" sz="3600"/>
              <a:t>пропорције</a:t>
            </a:r>
            <a:r>
              <a:rPr lang="en-US" sz="3600"/>
              <a:t> (rates and proportions)</a:t>
            </a:r>
            <a:endParaRPr lang="sr-Latn-CS" sz="360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91556" name="Object 4"/>
          <p:cNvGraphicFramePr>
            <a:graphicFrameLocks noChangeAspect="1"/>
          </p:cNvGraphicFramePr>
          <p:nvPr/>
        </p:nvGraphicFramePr>
        <p:xfrm>
          <a:off x="509243" y="2487082"/>
          <a:ext cx="8281174" cy="2508251"/>
        </p:xfrm>
        <a:graphic>
          <a:graphicData uri="http://schemas.openxmlformats.org/presentationml/2006/ole">
            <p:oleObj spid="_x0000_s791556" name="Document" r:id="rId4" imgW="5996086" imgH="1815393" progId="Word.Document.12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E40B-8D23-4B1E-9B20-DA346E541623}" type="slidenum">
              <a:rPr lang="en-US"/>
              <a:pPr/>
              <a:t>20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Д</a:t>
            </a:r>
            <a:r>
              <a:rPr lang="sv-SE" sz="2400"/>
              <a:t>ијаграм </a:t>
            </a:r>
            <a:r>
              <a:rPr lang="sr-Cyrl-CS" sz="2400"/>
              <a:t>растурања </a:t>
            </a:r>
            <a:r>
              <a:rPr lang="sv-SE" sz="2400"/>
              <a:t>који приказује однос између виталног капацитета и висине за групу студент</a:t>
            </a:r>
            <a:r>
              <a:rPr lang="sr-Cyrl-CS" sz="2400"/>
              <a:t>киња </a:t>
            </a:r>
            <a:r>
              <a:rPr lang="sv-SE" sz="2400"/>
              <a:t>медицине</a:t>
            </a:r>
            <a:r>
              <a:rPr lang="sr-Latn-CS" sz="2400"/>
              <a:t> 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8420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422400"/>
            <a:ext cx="6456363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EE48-58E0-43F3-87B0-F28B39805362}" type="slidenum">
              <a:rPr lang="en-US"/>
              <a:pPr/>
              <a:t>21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Д</a:t>
            </a:r>
            <a:r>
              <a:rPr lang="en-GB" sz="3600"/>
              <a:t>и</a:t>
            </a:r>
            <a:r>
              <a:rPr lang="sr-Cyrl-CS" sz="3600"/>
              <a:t>ј</a:t>
            </a:r>
            <a:r>
              <a:rPr lang="en-GB" sz="3600"/>
              <a:t>аграми </a:t>
            </a:r>
            <a:r>
              <a:rPr lang="sr-Cyrl-CS" sz="3600"/>
              <a:t>растурања </a:t>
            </a:r>
            <a:r>
              <a:rPr lang="en-GB" sz="3600"/>
              <a:t>(scatter diagrams)</a:t>
            </a:r>
            <a:endParaRPr lang="sr-Latn-CS" sz="3600"/>
          </a:p>
        </p:txBody>
      </p:sp>
      <p:graphicFrame>
        <p:nvGraphicFramePr>
          <p:cNvPr id="830467" name="Object 3"/>
          <p:cNvGraphicFramePr>
            <a:graphicFrameLocks noChangeAspect="1"/>
          </p:cNvGraphicFramePr>
          <p:nvPr>
            <p:ph idx="1"/>
          </p:nvPr>
        </p:nvGraphicFramePr>
        <p:xfrm>
          <a:off x="747713" y="1406525"/>
          <a:ext cx="7658100" cy="5014913"/>
        </p:xfrm>
        <a:graphic>
          <a:graphicData uri="http://schemas.openxmlformats.org/presentationml/2006/ole">
            <p:oleObj spid="_x0000_s830467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0A829-C97D-4F7C-820D-6DDD131D5E7B}" type="slidenum">
              <a:rPr lang="en-US"/>
              <a:pPr/>
              <a:t>22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Д</a:t>
            </a:r>
            <a:r>
              <a:rPr lang="sv-SE" sz="2600"/>
              <a:t>ијаграми </a:t>
            </a:r>
            <a:r>
              <a:rPr lang="sr-Cyrl-CS" sz="2600"/>
              <a:t>растурања који </a:t>
            </a:r>
            <a:r>
              <a:rPr lang="sv-SE" sz="2600"/>
              <a:t>приказују </a:t>
            </a:r>
            <a:r>
              <a:rPr lang="sr-Cyrl-CS" sz="2600"/>
              <a:t>б</a:t>
            </a:r>
            <a:r>
              <a:rPr lang="sv-SE" sz="2600"/>
              <a:t>еланчевине измерене код алкохоличара и контрол</a:t>
            </a:r>
            <a:r>
              <a:rPr lang="sr-Cyrl-CS" sz="2600"/>
              <a:t>иса</a:t>
            </a:r>
            <a:r>
              <a:rPr lang="sv-SE" sz="2600"/>
              <a:t>них </a:t>
            </a:r>
            <a:endParaRPr lang="sr-Latn-CS" sz="2600"/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2516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892300"/>
            <a:ext cx="89471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DA56A-D810-46AD-A354-7DEBCB95A51A}" type="slidenum">
              <a:rPr lang="en-US"/>
              <a:pPr/>
              <a:t>23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Л</a:t>
            </a:r>
            <a:r>
              <a:rPr lang="sv-SE" sz="2400"/>
              <a:t>инијски график који приказује промене смртности од рака једњака</a:t>
            </a:r>
            <a:r>
              <a:rPr lang="sr-Cyrl-CS" sz="2400"/>
              <a:t> (</a:t>
            </a:r>
            <a:r>
              <a:rPr lang="sr-Latn-CS" sz="2400" i="1"/>
              <a:t>oesophagus</a:t>
            </a:r>
            <a:r>
              <a:rPr lang="sr-Cyrl-CS" sz="2400"/>
              <a:t>) </a:t>
            </a:r>
            <a:r>
              <a:rPr lang="sv-SE" sz="2400"/>
              <a:t>током времена</a:t>
            </a:r>
            <a:r>
              <a:rPr lang="sr-Latn-CS" sz="2400"/>
              <a:t> </a:t>
            </a:r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4564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975" y="1385888"/>
            <a:ext cx="6600825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2F28E-5C09-4749-B487-F792C564A4CE}" type="slidenum">
              <a:rPr lang="en-US"/>
              <a:pPr/>
              <a:t>24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Л</a:t>
            </a:r>
            <a:r>
              <a:rPr lang="sv-SE" sz="2600"/>
              <a:t>инијски графикон за приказивање реаговања на примену зидовудина </a:t>
            </a:r>
            <a:r>
              <a:rPr lang="sr-Cyrl-CS" sz="2600"/>
              <a:t>(</a:t>
            </a:r>
            <a:r>
              <a:rPr lang="sr-Latn-CS" sz="2600" i="1"/>
              <a:t>zidovudine</a:t>
            </a:r>
            <a:r>
              <a:rPr lang="sr-Cyrl-CS" sz="2600"/>
              <a:t>) </a:t>
            </a:r>
            <a:r>
              <a:rPr lang="sv-SE" sz="2600"/>
              <a:t>у две групе AИДС пацијената</a:t>
            </a:r>
            <a:r>
              <a:rPr lang="sr-Latn-CS" sz="2600"/>
              <a:t> </a:t>
            </a:r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6612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0663" y="1436688"/>
            <a:ext cx="6346825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D39E-757E-4908-9129-126954A9356D}" type="slidenum">
              <a:rPr lang="en-US"/>
              <a:pPr/>
              <a:t>25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/>
              <a:t>Тракасти графикон са изостављеном нулом на вертикалној скали</a:t>
            </a:r>
            <a:endParaRPr lang="sr-Latn-CS" sz="3200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8660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388" y="1423988"/>
            <a:ext cx="7035800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0D8E-2F89-409F-9D37-44BBD4C7CEDC}" type="slidenum">
              <a:rPr lang="en-US"/>
              <a:pPr/>
              <a:t>26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Линијски графикон са недостај</a:t>
            </a:r>
            <a:r>
              <a:rPr lang="sr-Cyrl-CS" sz="2400"/>
              <a:t>у</a:t>
            </a:r>
            <a:r>
              <a:rPr lang="sv-SE" sz="2400"/>
              <a:t>ћом нулом, продуженом вертикалном и скраћеном хоризонталном скалом, ''ђиха'' (</a:t>
            </a:r>
            <a:r>
              <a:rPr lang="sr-Latn-CS" sz="2400"/>
              <a:t>''gee whiz''</a:t>
            </a:r>
            <a:r>
              <a:rPr lang="sv-SE" sz="2400"/>
              <a:t>) график</a:t>
            </a:r>
            <a:r>
              <a:rPr lang="sr-Latn-CS" sz="2400"/>
              <a:t>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0708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" y="1717675"/>
            <a:ext cx="8582025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6055-B1F7-468D-A773-76FD6FB6A7EE}" type="slidenum">
              <a:rPr lang="en-US"/>
              <a:pPr/>
              <a:t>27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/>
              <a:t>К</a:t>
            </a:r>
            <a:r>
              <a:rPr lang="it-IT" sz="2400"/>
              <a:t>ружни графикон </a:t>
            </a:r>
            <a:r>
              <a:rPr lang="sr-Cyrl-CS" sz="2400"/>
              <a:t>са </a:t>
            </a:r>
            <a:r>
              <a:rPr lang="it-IT" sz="2400"/>
              <a:t>тродимензионалним </a:t>
            </a:r>
            <a:r>
              <a:rPr lang="sr-Cyrl-CS" sz="2400"/>
              <a:t>ефектима </a:t>
            </a:r>
            <a:r>
              <a:rPr lang="it-IT" sz="2400"/>
              <a:t>који показује расподелу узрока смрти међу женама, Енглеска и Велс, 1983</a:t>
            </a:r>
            <a:endParaRPr lang="sr-Latn-CS" sz="2400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2756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1698625"/>
            <a:ext cx="8593137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D890-84A4-42DB-A18A-BD08AF0C7935}" type="slidenum">
              <a:rPr lang="en-US"/>
              <a:pPr/>
              <a:t>28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Смртност узрокована туберкулозом  у Енглеској и Велсу, 1871-1971 </a:t>
            </a:r>
            <a:r>
              <a:rPr lang="sr-Latn-CS" sz="3000"/>
              <a:t>(DHSS 1976) </a:t>
            </a:r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4804" name="Picture 4" descr="Slik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3" y="2006600"/>
            <a:ext cx="855662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D91D3-E164-48B4-9CDE-C956274A1D46}" type="slidenum">
              <a:rPr lang="en-US"/>
              <a:pPr/>
              <a:t>29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Логоритамск</a:t>
            </a:r>
            <a:r>
              <a:rPr lang="sr-Cyrl-CS" sz="3600"/>
              <a:t>е</a:t>
            </a:r>
            <a:r>
              <a:rPr lang="en-GB" sz="3600"/>
              <a:t> скал</a:t>
            </a:r>
            <a:r>
              <a:rPr lang="sr-Cyrl-CS" sz="3600"/>
              <a:t>е</a:t>
            </a:r>
            <a:r>
              <a:rPr lang="en-GB" sz="3600"/>
              <a:t> (logarithmic scales)</a:t>
            </a:r>
            <a:endParaRPr lang="sr-Latn-CS" sz="3600"/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b="1"/>
              <a:t>Логаритамска скала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logarithmic scale</a:t>
            </a:r>
            <a:r>
              <a:rPr lang="sr-Cyrl-CS" sz="2800"/>
              <a:t>) </a:t>
            </a:r>
            <a:r>
              <a:rPr lang="sr-Latn-CS" sz="2800"/>
              <a:t>је она на којој </a:t>
            </a:r>
            <a:r>
              <a:rPr lang="sr-Cyrl-CS" sz="2800"/>
              <a:t>ћ</a:t>
            </a:r>
            <a:r>
              <a:rPr lang="sr-Latn-CS" sz="2800"/>
              <a:t>е два пара тачака бити на истој раздаљини ако су им количници једнаки, </a:t>
            </a:r>
            <a:r>
              <a:rPr lang="sr-Cyrl-CS" sz="2800"/>
              <a:t>пре </a:t>
            </a:r>
            <a:r>
              <a:rPr lang="sr-Latn-CS" sz="2800"/>
              <a:t>него њихове разлике. 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Тако је раздаљина између 1 и 10 једнака оној између 10 и 100, </a:t>
            </a:r>
            <a:r>
              <a:rPr lang="sr-Cyrl-CS" sz="2800"/>
              <a:t>а </a:t>
            </a:r>
            <a:r>
              <a:rPr lang="sr-Latn-CS" sz="2800"/>
              <a:t>не оној између 10 и 19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Логаритамска линија показује јасно извијање у кривој око 1950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време када су биле уведене бројне, ефикасне анти-ТБ мере, хемотер</a:t>
            </a:r>
            <a:r>
              <a:rPr lang="sr-Cyrl-CS" sz="2400"/>
              <a:t>а</a:t>
            </a:r>
            <a:r>
              <a:rPr lang="sr-Latn-CS" sz="2400"/>
              <a:t>пија са стрептомицином, БЦ</a:t>
            </a:r>
            <a:r>
              <a:rPr lang="sr-Cyrl-CS" sz="2400"/>
              <a:t>Г </a:t>
            </a:r>
            <a:r>
              <a:rPr lang="sr-Latn-CS" sz="2400"/>
              <a:t>вакцина и снимање масе X-зрацима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84E74-5C34-467E-B7BC-3341DD83E194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Стопе</a:t>
            </a:r>
            <a:r>
              <a:rPr lang="en-US" sz="3600"/>
              <a:t> и </a:t>
            </a:r>
            <a:r>
              <a:rPr lang="sr-Cyrl-CS" sz="3600"/>
              <a:t>пропорције</a:t>
            </a:r>
            <a:r>
              <a:rPr lang="en-US" sz="3600"/>
              <a:t> (rates and proportions)</a:t>
            </a:r>
            <a:endParaRPr lang="sr-Latn-CS" sz="360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2200" b="1"/>
              <a:t>Стопа</a:t>
            </a:r>
            <a:r>
              <a:rPr lang="pl-PL" sz="2200"/>
              <a:t> (</a:t>
            </a:r>
            <a:r>
              <a:rPr lang="sr-Latn-CS" sz="2200" b="1"/>
              <a:t>rate</a:t>
            </a:r>
            <a:r>
              <a:rPr lang="pl-PL" sz="2200"/>
              <a:t>) изражава учесталост карактеристике од интереса по 1000 (или по 100 000, и сл.) по </a:t>
            </a:r>
            <a:r>
              <a:rPr lang="sr-Cyrl-CS" sz="2200"/>
              <a:t>популацији</a:t>
            </a:r>
            <a:r>
              <a:rPr lang="pl-PL" sz="2200"/>
              <a:t>, по јединици времена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Понекад се стварни именитељ стопе може стално мењати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Број умрлих од рака плућа међу људима у Енглеској и Велсу за 1983 је био 26502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Именитељ за стопу смртности, број мушкараца у Енглеској и Велсу, променио се током 1983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Стопа смртности се израчунава коришћењем броја представника, процењеног становништва крајем јуна 1983, средином године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То је било 24 175 900, дајући стопу смртности од 26 502/24 175 900, што је једнако 0.001 096, или 109</a:t>
            </a:r>
            <a:r>
              <a:rPr lang="sr-Cyrl-CS" sz="2200"/>
              <a:t>.</a:t>
            </a:r>
            <a:r>
              <a:rPr lang="pl-PL" sz="2200"/>
              <a:t>6 умрлих на 100 000 изложених ризику годишње</a:t>
            </a:r>
            <a:endParaRPr lang="sr-Latn-CS" sz="22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913D-6A3E-4A6E-BE73-FB4E7A4AFA75}" type="slidenum">
              <a:rPr lang="en-US"/>
              <a:pPr/>
              <a:t>30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Логоритамск</a:t>
            </a:r>
            <a:r>
              <a:rPr lang="sr-Cyrl-CS" sz="3600"/>
              <a:t>е</a:t>
            </a:r>
            <a:r>
              <a:rPr lang="en-GB" sz="3600"/>
              <a:t> скал</a:t>
            </a:r>
            <a:r>
              <a:rPr lang="sr-Cyrl-CS" sz="3600"/>
              <a:t>е</a:t>
            </a:r>
            <a:r>
              <a:rPr lang="en-GB" sz="3600"/>
              <a:t> (logarithmic scales)</a:t>
            </a:r>
            <a:endParaRPr lang="sr-Latn-CS" sz="3600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1800"/>
              <a:t>Aко је однос такав да стопа смртности опада</a:t>
            </a:r>
            <a:r>
              <a:rPr lang="sr-Cyrl-CS" sz="1800"/>
              <a:t> са константном пропорцијом</a:t>
            </a:r>
            <a:r>
              <a:rPr lang="sr-Latn-CS" sz="1800"/>
              <a:t>, као </a:t>
            </a:r>
            <a:r>
              <a:rPr lang="sr-Cyrl-CS" sz="1800"/>
              <a:t>ш</a:t>
            </a:r>
            <a:r>
              <a:rPr lang="sr-Latn-CS" sz="1800"/>
              <a:t>то је 10% </a:t>
            </a:r>
            <a:r>
              <a:rPr lang="sr-Cyrl-CS" sz="1800"/>
              <a:t>по </a:t>
            </a:r>
            <a:r>
              <a:rPr lang="sr-Latn-CS" sz="1800"/>
              <a:t>годи</a:t>
            </a:r>
            <a:r>
              <a:rPr lang="sr-Cyrl-CS" sz="1800"/>
              <a:t>ни</a:t>
            </a:r>
            <a:r>
              <a:rPr lang="sr-Latn-CS" sz="1800"/>
              <a:t>, апсолутан пад сваке године зависи од апсолутног нивоа претходне године:</a:t>
            </a:r>
          </a:p>
          <a:p>
            <a:pPr lvl="1">
              <a:buFontTx/>
              <a:buNone/>
            </a:pPr>
            <a:r>
              <a:rPr lang="sr-Cyrl-CS" sz="1600">
                <a:latin typeface="Courier New" pitchFamily="49" charset="0"/>
              </a:rPr>
              <a:t>  </a:t>
            </a:r>
            <a:r>
              <a:rPr lang="sr-Latn-CS" sz="1600">
                <a:latin typeface="Courier New" pitchFamily="49" charset="0"/>
              </a:rPr>
              <a:t>смртност у 1960 = константа x смртност у 1959</a:t>
            </a:r>
          </a:p>
          <a:p>
            <a:r>
              <a:rPr lang="sr-Latn-CS" sz="1800"/>
              <a:t>Aко направимо дијаграм смртности на логоритамској скали добијамо:</a:t>
            </a:r>
          </a:p>
          <a:p>
            <a:pPr lvl="1">
              <a:buFontTx/>
              <a:buNone/>
            </a:pPr>
            <a:r>
              <a:rPr lang="sr-Cyrl-CS" sz="1600">
                <a:latin typeface="Courier New" pitchFamily="49" charset="0"/>
              </a:rPr>
              <a:t>  </a:t>
            </a:r>
            <a:r>
              <a:rPr lang="sr-Latn-CS" sz="1600">
                <a:latin typeface="Courier New" pitchFamily="49" charset="0"/>
              </a:rPr>
              <a:t>log</a:t>
            </a:r>
            <a:r>
              <a:rPr lang="en-GB" sz="1600">
                <a:latin typeface="Courier New" pitchFamily="49" charset="0"/>
              </a:rPr>
              <a:t> (</a:t>
            </a:r>
            <a:r>
              <a:rPr lang="sr-Latn-CS" sz="1600">
                <a:latin typeface="Courier New" pitchFamily="49" charset="0"/>
              </a:rPr>
              <a:t>смртност у 1960) = log (константа) + log (смртност у 1959)</a:t>
            </a:r>
          </a:p>
          <a:p>
            <a:r>
              <a:rPr lang="sr-Latn-CS" sz="1800"/>
              <a:t>За смртност у 1961, имамо</a:t>
            </a:r>
          </a:p>
          <a:p>
            <a:pPr lvl="1">
              <a:buFontTx/>
              <a:buNone/>
            </a:pPr>
            <a:r>
              <a:rPr lang="sr-Cyrl-CS" sz="1600"/>
              <a:t>  </a:t>
            </a:r>
            <a:r>
              <a:rPr lang="sr-Latn-CS" sz="1600"/>
              <a:t>log</a:t>
            </a:r>
            <a:r>
              <a:rPr lang="en-GB" sz="1600"/>
              <a:t> (</a:t>
            </a:r>
            <a:r>
              <a:rPr lang="sr-Latn-CS" sz="1600"/>
              <a:t>смртност у 1961) = log (константа) + log (смртност у 1960) =</a:t>
            </a:r>
          </a:p>
          <a:p>
            <a:pPr lvl="1">
              <a:buFontTx/>
              <a:buNone/>
            </a:pPr>
            <a:r>
              <a:rPr lang="sr-Latn-CS" sz="1600"/>
              <a:t>= log (константа) + log (константа) + log (смртност у 1959) =</a:t>
            </a:r>
          </a:p>
          <a:p>
            <a:pPr lvl="1">
              <a:buFontTx/>
              <a:buNone/>
            </a:pPr>
            <a:r>
              <a:rPr lang="sr-Latn-CS" sz="1600"/>
              <a:t>= 2 x log (константа) + log (смртност у 1959)</a:t>
            </a:r>
          </a:p>
          <a:p>
            <a:r>
              <a:rPr lang="sr-Latn-CS" sz="1800"/>
              <a:t>Одатле добијамо праву линију односа између log-смртности и времена </a:t>
            </a:r>
            <a:r>
              <a:rPr lang="sr-Latn-CS" sz="1800" i="1"/>
              <a:t>т</a:t>
            </a:r>
            <a:r>
              <a:rPr lang="sr-Latn-CS" sz="1800"/>
              <a:t>:</a:t>
            </a:r>
          </a:p>
          <a:p>
            <a:pPr>
              <a:buFontTx/>
              <a:buNone/>
            </a:pPr>
            <a:r>
              <a:rPr lang="sr-Cyrl-CS" sz="1800"/>
              <a:t>     </a:t>
            </a:r>
            <a:r>
              <a:rPr lang="sr-Latn-CS" sz="1800">
                <a:latin typeface="Courier New" pitchFamily="49" charset="0"/>
              </a:rPr>
              <a:t>log (смртност након </a:t>
            </a:r>
            <a:r>
              <a:rPr lang="sr-Latn-CS" sz="1800" i="1">
                <a:latin typeface="Courier New" pitchFamily="49" charset="0"/>
              </a:rPr>
              <a:t>t</a:t>
            </a:r>
            <a:r>
              <a:rPr lang="sr-Latn-CS" sz="1800">
                <a:latin typeface="Courier New" pitchFamily="49" charset="0"/>
              </a:rPr>
              <a:t> година) = </a:t>
            </a:r>
            <a:r>
              <a:rPr lang="sr-Latn-CS" sz="1800" i="1">
                <a:latin typeface="Courier New" pitchFamily="49" charset="0"/>
              </a:rPr>
              <a:t>t</a:t>
            </a:r>
            <a:r>
              <a:rPr lang="sr-Latn-CS" sz="1800">
                <a:latin typeface="Courier New" pitchFamily="49" charset="0"/>
              </a:rPr>
              <a:t> x log (константа)</a:t>
            </a:r>
            <a:r>
              <a:rPr lang="sr-Cyrl-CS" sz="1800">
                <a:latin typeface="Courier New" pitchFamily="49" charset="0"/>
              </a:rPr>
              <a:t> </a:t>
            </a:r>
            <a:r>
              <a:rPr lang="sr-Latn-CS" sz="1800">
                <a:latin typeface="Courier New" pitchFamily="49" charset="0"/>
              </a:rPr>
              <a:t>+ </a:t>
            </a:r>
            <a:r>
              <a:rPr lang="sr-Cyrl-CS" sz="180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sr-Cyrl-CS" sz="1800">
                <a:latin typeface="Courier New" pitchFamily="49" charset="0"/>
              </a:rPr>
              <a:t>                                </a:t>
            </a:r>
            <a:r>
              <a:rPr lang="sr-Latn-CS" sz="1800">
                <a:latin typeface="Courier New" pitchFamily="49" charset="0"/>
              </a:rPr>
              <a:t>log (смртност као по</a:t>
            </a:r>
            <a:r>
              <a:rPr lang="sr-Cyrl-CS" sz="1800">
                <a:latin typeface="Courier New" pitchFamily="49" charset="0"/>
              </a:rPr>
              <a:t>ч</a:t>
            </a:r>
            <a:r>
              <a:rPr lang="sr-Latn-CS" sz="1800">
                <a:latin typeface="Courier New" pitchFamily="49" charset="0"/>
              </a:rPr>
              <a:t>етак)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7FB59-EC76-4BC6-B611-24BC3EEFD293}" type="slidenum">
              <a:rPr lang="en-US"/>
              <a:pPr/>
              <a:t>31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Податке из узорка користимо да донесемо закључке о популацији из које је узет узорак</a:t>
            </a:r>
          </a:p>
          <a:p>
            <a:pPr>
              <a:lnSpc>
                <a:spcPct val="85000"/>
              </a:lnSpc>
            </a:pPr>
            <a:r>
              <a:rPr lang="sr-Cyrl-CS" sz="2800"/>
              <a:t>На</a:t>
            </a:r>
            <a:r>
              <a:rPr lang="sr-Latn-CS" sz="2800"/>
              <a:t> клиничком истраживању мо</a:t>
            </a:r>
            <a:r>
              <a:rPr lang="sr-Cyrl-CS" sz="2800"/>
              <a:t>ж</a:t>
            </a:r>
            <a:r>
              <a:rPr lang="sr-Latn-CS" sz="2800"/>
              <a:t>емо запазити да одређени број пацијената који су добили нови третман, боље реагује од пацијената који су добили стари третман</a:t>
            </a:r>
          </a:p>
          <a:p>
            <a:pPr lvl="1">
              <a:lnSpc>
                <a:spcPct val="85000"/>
              </a:lnSpc>
            </a:pPr>
            <a:r>
              <a:rPr lang="sr-Cyrl-CS" sz="2400"/>
              <a:t>ж</a:t>
            </a:r>
            <a:r>
              <a:rPr lang="sr-Latn-CS" sz="2400"/>
              <a:t>елимо да знамо да ли </a:t>
            </a:r>
            <a:r>
              <a:rPr lang="sr-Cyrl-CS" sz="2400"/>
              <a:t>ћ</a:t>
            </a:r>
            <a:r>
              <a:rPr lang="sr-Latn-CS" sz="2400"/>
              <a:t>е напредак бити уочљив код целе групе пацијената, и ако је тако, колико велик</a:t>
            </a:r>
            <a:r>
              <a:rPr lang="sr-Cyrl-CS" sz="2400"/>
              <a:t>и </a:t>
            </a:r>
            <a:r>
              <a:rPr lang="sr-Latn-CS" sz="2400"/>
              <a:t>би он могао бити</a:t>
            </a:r>
          </a:p>
          <a:p>
            <a:pPr>
              <a:lnSpc>
                <a:spcPct val="85000"/>
              </a:lnSpc>
            </a:pPr>
            <a:r>
              <a:rPr lang="sr-Latn-CS" sz="2800"/>
              <a:t>Теорија вероватноће нам омогућава да повежемо узорке и популацију, и да донесемо закључке о популацији на основу узорака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F322B-729C-41B0-B829-CCE5A9AF4C24}" type="slidenum">
              <a:rPr lang="en-US"/>
              <a:pPr/>
              <a:t>32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i="1"/>
              <a:t>Ве</a:t>
            </a:r>
            <a:r>
              <a:rPr lang="sr-Latn-CS" sz="2200" i="1"/>
              <a:t>роватноћа да </a:t>
            </a:r>
            <a:r>
              <a:rPr lang="sr-Cyrl-CS" sz="2200" i="1"/>
              <a:t>ћ</a:t>
            </a:r>
            <a:r>
              <a:rPr lang="sr-Latn-CS" sz="2200" i="1"/>
              <a:t>е се неки догађај десити под одређеним условима може се дефинисати као однос понављања оних услова у којима би се догађај дешавао у дугоро</a:t>
            </a:r>
            <a:r>
              <a:rPr lang="sr-Cyrl-CS" sz="2200" i="1"/>
              <a:t>ч</a:t>
            </a:r>
            <a:r>
              <a:rPr lang="sr-Latn-CS" sz="2200" i="1"/>
              <a:t>ном периоду</a:t>
            </a:r>
            <a:endParaRPr lang="sr-Cyrl-CS" sz="2200" i="1"/>
          </a:p>
          <a:p>
            <a:r>
              <a:rPr lang="sr-Latn-CS" sz="2200"/>
              <a:t>На пример, ако бацимо новчић он падне на главу или на писмо</a:t>
            </a:r>
            <a:endParaRPr lang="sr-Cyrl-CS" sz="2200"/>
          </a:p>
          <a:p>
            <a:r>
              <a:rPr lang="sr-Latn-CS" sz="2200"/>
              <a:t>Број глава који би могао да </a:t>
            </a:r>
            <a:r>
              <a:rPr lang="sr-Cyrl-CS" sz="2200"/>
              <a:t>настане </a:t>
            </a:r>
            <a:r>
              <a:rPr lang="sr-Latn-CS" sz="2200"/>
              <a:t>у неколико бацања новчића зове се случајна променљива</a:t>
            </a:r>
            <a:r>
              <a:rPr lang="sr-Cyrl-CS" sz="2200"/>
              <a:t> (</a:t>
            </a:r>
            <a:r>
              <a:rPr lang="sr-Latn-CS" sz="2200" i="1"/>
              <a:t>random variable</a:t>
            </a:r>
            <a:r>
              <a:rPr lang="sr-Cyrl-CS" sz="2200"/>
              <a:t>)</a:t>
            </a:r>
          </a:p>
          <a:p>
            <a:pPr lvl="1"/>
            <a:r>
              <a:rPr lang="sr-Latn-CS" sz="1800"/>
              <a:t>променљива која може да добије више од једне вредности у датим вероватноћама. </a:t>
            </a:r>
            <a:endParaRPr lang="sr-Cyrl-CS" sz="1800"/>
          </a:p>
          <a:p>
            <a:r>
              <a:rPr lang="sr-Latn-CS" sz="2200"/>
              <a:t>Mо</a:t>
            </a:r>
            <a:r>
              <a:rPr lang="sr-Cyrl-CS" sz="2200"/>
              <a:t>ж</a:t>
            </a:r>
            <a:r>
              <a:rPr lang="sr-Latn-CS" sz="2200"/>
              <a:t>емо да испитујемо слу</a:t>
            </a:r>
            <a:r>
              <a:rPr lang="sr-Cyrl-CS" sz="2200"/>
              <a:t>ч</a:t>
            </a:r>
            <a:r>
              <a:rPr lang="sr-Latn-CS" sz="2200"/>
              <a:t>ајне променљиве као </a:t>
            </a:r>
            <a:r>
              <a:rPr lang="sr-Cyrl-CS" sz="2200"/>
              <a:t>ш</a:t>
            </a:r>
            <a:r>
              <a:rPr lang="sr-Latn-CS" sz="2200"/>
              <a:t>то су </a:t>
            </a:r>
            <a:endParaRPr lang="sr-Cyrl-CS" sz="2200"/>
          </a:p>
          <a:p>
            <a:pPr lvl="1"/>
            <a:r>
              <a:rPr lang="sr-Latn-CS" sz="1800"/>
              <a:t>број шестица у датом броју бацања, </a:t>
            </a:r>
            <a:endParaRPr lang="sr-Cyrl-CS" sz="1800"/>
          </a:p>
          <a:p>
            <a:pPr lvl="1"/>
            <a:r>
              <a:rPr lang="sr-Latn-CS" sz="1800"/>
              <a:t>број бацања пре прве шестице, </a:t>
            </a:r>
            <a:endParaRPr lang="sr-Cyrl-CS" sz="1800"/>
          </a:p>
          <a:p>
            <a:pPr lvl="1"/>
            <a:r>
              <a:rPr lang="sr-Latn-CS" sz="1800"/>
              <a:t>и тако даље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8C24-C3DA-419A-A28F-0CA3E19C0D32}" type="slidenum">
              <a:rPr lang="en-US"/>
              <a:pPr/>
              <a:t>33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Вероватноћа</a:t>
            </a:r>
            <a:endParaRPr lang="sr-Latn-CS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Учестала дефиниција вероватноће такође се односи на </a:t>
            </a:r>
            <a:r>
              <a:rPr lang="sr-Cyrl-CS" sz="2400"/>
              <a:t>континуално </a:t>
            </a:r>
            <a:r>
              <a:rPr lang="sr-Latn-CS" sz="2400"/>
              <a:t>мерењ</a:t>
            </a:r>
            <a:r>
              <a:rPr lang="sr-Cyrl-CS" sz="2400"/>
              <a:t>е</a:t>
            </a:r>
            <a:r>
              <a:rPr lang="sr-Latn-CS" sz="2400"/>
              <a:t>, као </a:t>
            </a:r>
            <a:r>
              <a:rPr lang="sr-Cyrl-CS" sz="2400"/>
              <a:t>ш</a:t>
            </a:r>
            <a:r>
              <a:rPr lang="sr-Latn-CS" sz="2400"/>
              <a:t>то је људска висина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На пример, претпоставимо да је просечна висина женске популације 168 цм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о</a:t>
            </a:r>
            <a:r>
              <a:rPr lang="sr-Latn-CS" sz="2000"/>
              <a:t>нда је половина женске популације виша од 168 цм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а</a:t>
            </a:r>
            <a:r>
              <a:rPr lang="sr-Latn-CS" sz="2000"/>
              <a:t>ко изаберемо жене случајно у дугом низу изабраних, жене ће бити више од 168 цм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в</a:t>
            </a:r>
            <a:r>
              <a:rPr lang="sr-Latn-CS" sz="2000"/>
              <a:t>ероватноћа да је</a:t>
            </a:r>
            <a:r>
              <a:rPr lang="sr-Cyrl-CS" sz="2000"/>
              <a:t> </a:t>
            </a:r>
            <a:r>
              <a:rPr lang="sr-Latn-CS" sz="2000"/>
              <a:t>жена виша од 168 цм је једна половина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sr-Cyrl-CS" sz="2000"/>
              <a:t>к</a:t>
            </a:r>
            <a:r>
              <a:rPr lang="sr-Latn-CS" sz="2000"/>
              <a:t>ада меримо </a:t>
            </a:r>
            <a:r>
              <a:rPr lang="sr-Cyrl-CS" sz="2000"/>
              <a:t>непрекидни квантитет </a:t>
            </a:r>
            <a:r>
              <a:rPr lang="sr-Latn-CS" sz="2000"/>
              <a:t>увек смо ограничени методом мерења, кад</a:t>
            </a:r>
            <a:r>
              <a:rPr lang="sr-Cyrl-CS" sz="2000"/>
              <a:t>а </a:t>
            </a:r>
            <a:r>
              <a:rPr lang="sr-Latn-CS" sz="2000"/>
              <a:t>кажемо да је жена висока 170 цм мислимо да је висина између, рецимо 169.5 цм и 170.5 цм, у зависности од прецизности са којом меримо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Н</a:t>
            </a:r>
            <a:r>
              <a:rPr lang="sr-Latn-CS" sz="2400"/>
              <a:t>ас интересује вероватноћа случајне променљиве која узима вредности између </a:t>
            </a:r>
            <a:r>
              <a:rPr lang="sr-Cyrl-CS" sz="2400"/>
              <a:t>извесних </a:t>
            </a:r>
            <a:r>
              <a:rPr lang="sr-Latn-CS" sz="2400"/>
              <a:t>граница, </a:t>
            </a:r>
            <a:r>
              <a:rPr lang="sr-Cyrl-CS" sz="2400"/>
              <a:t>пре </a:t>
            </a:r>
            <a:r>
              <a:rPr lang="sr-Latn-CS" sz="2400"/>
              <a:t>не</a:t>
            </a:r>
            <a:r>
              <a:rPr lang="sr-Cyrl-CS" sz="2400"/>
              <a:t>го </a:t>
            </a:r>
            <a:r>
              <a:rPr lang="sr-Latn-CS" sz="2400"/>
              <a:t>између одређених вредности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AD49E-51FA-4325-A5FB-F3D00AFA356A}" type="slidenum">
              <a:rPr lang="en-US"/>
              <a:pPr/>
              <a:t>34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Особине вероватноће</a:t>
            </a:r>
            <a:r>
              <a:rPr lang="sr-Latn-CS"/>
              <a:t> 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/>
              <a:t>Вероватноћа </a:t>
            </a:r>
            <a:r>
              <a:rPr lang="sr-Cyrl-CS" sz="2400"/>
              <a:t>лежи </a:t>
            </a:r>
            <a:r>
              <a:rPr lang="sr-Latn-CS" sz="2400"/>
              <a:t>изме</a:t>
            </a:r>
            <a:r>
              <a:rPr lang="sr-Cyrl-CS" sz="2400"/>
              <a:t>ђу</a:t>
            </a:r>
            <a:r>
              <a:rPr lang="sr-Latn-CS" sz="2400"/>
              <a:t> 0.0 и 1.0</a:t>
            </a:r>
          </a:p>
          <a:p>
            <a:pPr lvl="1"/>
            <a:r>
              <a:rPr lang="sr-Latn-CS" sz="2000"/>
              <a:t>aко се дога</a:t>
            </a:r>
            <a:r>
              <a:rPr lang="sr-Cyrl-CS" sz="2000"/>
              <a:t>ђ</a:t>
            </a:r>
            <a:r>
              <a:rPr lang="sr-Latn-CS" sz="2000"/>
              <a:t>ај никад</a:t>
            </a:r>
            <a:r>
              <a:rPr lang="sr-Cyrl-CS" sz="2000"/>
              <a:t>а </a:t>
            </a:r>
            <a:r>
              <a:rPr lang="sr-Latn-CS" sz="2000"/>
              <a:t>не деси, вероватноћа је 0.0, ако се увек дешава вероватноћа је 1.0.</a:t>
            </a:r>
            <a:endParaRPr lang="en-GB" sz="2000"/>
          </a:p>
          <a:p>
            <a:r>
              <a:rPr lang="sr-Cyrl-CS" sz="2400" b="1" i="1"/>
              <a:t>П</a:t>
            </a:r>
            <a:r>
              <a:rPr lang="sr-Latn-CS" sz="2400" b="1" i="1"/>
              <a:t>равило</a:t>
            </a:r>
            <a:r>
              <a:rPr lang="sr-Cyrl-CS" sz="2400" b="1" i="1"/>
              <a:t> сабирања (аddition rule)</a:t>
            </a:r>
            <a:endParaRPr lang="sr-Latn-CS" sz="2400" b="1" i="1"/>
          </a:p>
          <a:p>
            <a:pPr lvl="1"/>
            <a:r>
              <a:rPr lang="sr-Cyrl-CS" sz="2000"/>
              <a:t>п</a:t>
            </a:r>
            <a:r>
              <a:rPr lang="sr-Latn-CS" sz="2000"/>
              <a:t>ретпоставимо да се два догађаја од интереса  </a:t>
            </a:r>
            <a:r>
              <a:rPr lang="sr-Cyrl-CS" sz="2000"/>
              <a:t>м</a:t>
            </a:r>
            <a:r>
              <a:rPr lang="sr-Latn-CS" sz="2000"/>
              <a:t>еђусобно искључују, тј. кад се један деси немогуће је да ће се и други десити</a:t>
            </a:r>
          </a:p>
          <a:p>
            <a:pPr lvl="1"/>
            <a:r>
              <a:rPr lang="sr-Cyrl-CS" sz="2000"/>
              <a:t>в</a:t>
            </a:r>
            <a:r>
              <a:rPr lang="sr-Latn-CS" sz="2000"/>
              <a:t>ероватноћа да ће се десити један или други, је збир њихових појединачних вероватноћа</a:t>
            </a:r>
          </a:p>
          <a:p>
            <a:pPr lvl="1"/>
            <a:r>
              <a:rPr lang="sr-Cyrl-CS" sz="2000"/>
              <a:t>н</a:t>
            </a:r>
            <a:r>
              <a:rPr lang="sr-Latn-CS" sz="2000"/>
              <a:t>а пример, бачена коцкица мо</a:t>
            </a:r>
            <a:r>
              <a:rPr lang="sr-Cyrl-CS" sz="2000"/>
              <a:t>ж</a:t>
            </a:r>
            <a:r>
              <a:rPr lang="sr-Latn-CS" sz="2000"/>
              <a:t>е да се окрене на један или два</a:t>
            </a:r>
            <a:r>
              <a:rPr lang="sr-Cyrl-CS" sz="2000"/>
              <a:t>, </a:t>
            </a:r>
            <a:r>
              <a:rPr lang="sr-Latn-CS" sz="2000"/>
              <a:t>али никако на оба броја</a:t>
            </a:r>
          </a:p>
          <a:p>
            <a:pPr lvl="1"/>
            <a:r>
              <a:rPr lang="sr-Cyrl-CS" sz="2000"/>
              <a:t>в</a:t>
            </a:r>
            <a:r>
              <a:rPr lang="sr-Latn-CS" sz="2000"/>
              <a:t>ероватно</a:t>
            </a:r>
            <a:r>
              <a:rPr lang="sr-Cyrl-CS" sz="2000"/>
              <a:t>ћ</a:t>
            </a:r>
            <a:r>
              <a:rPr lang="sr-Latn-CS" sz="2000"/>
              <a:t>а да се добије један или два = 1/6 + 1/6 = 2/6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B573-75EB-41DF-9E75-DCCAFBBD1191}" type="slidenum">
              <a:rPr lang="en-US"/>
              <a:pPr/>
              <a:t>35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Особине вероватноће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b="1" i="1"/>
              <a:t>Пр</a:t>
            </a:r>
            <a:r>
              <a:rPr lang="sr-Cyrl-CS" sz="2800" b="1" i="1"/>
              <a:t>а</a:t>
            </a:r>
            <a:r>
              <a:rPr lang="sr-Latn-CS" sz="2800" b="1" i="1"/>
              <a:t>вило множења</a:t>
            </a:r>
            <a:r>
              <a:rPr lang="sr-Cyrl-CS" sz="2800" b="1" i="1"/>
              <a:t> (мultiplication rule)</a:t>
            </a:r>
          </a:p>
          <a:p>
            <a:pPr lvl="1"/>
            <a:r>
              <a:rPr lang="sr-Cyrl-CS" sz="2400"/>
              <a:t>п</a:t>
            </a:r>
            <a:r>
              <a:rPr lang="sr-Latn-CS" sz="2400"/>
              <a:t>ретпоставимо да су два догађаја од интереса  независна, тј. то што знамо да се један десио нам не говори ништа о томе да ли се други дешава</a:t>
            </a:r>
            <a:endParaRPr lang="sr-Cyrl-CS" sz="2400"/>
          </a:p>
          <a:p>
            <a:pPr lvl="1"/>
            <a:r>
              <a:rPr lang="sr-Cyrl-CS" sz="2400"/>
              <a:t>тада </a:t>
            </a:r>
            <a:r>
              <a:rPr lang="sr-Latn-CS" sz="2400"/>
              <a:t>вероватноћа да се оба </a:t>
            </a:r>
            <a:r>
              <a:rPr lang="sr-Cyrl-CS" sz="2400"/>
              <a:t>догађаја догоде </a:t>
            </a:r>
            <a:r>
              <a:rPr lang="sr-Latn-CS" sz="2400"/>
              <a:t>је производ њихових вероватноћа</a:t>
            </a:r>
            <a:endParaRPr lang="sr-Cyrl-CS" sz="2400"/>
          </a:p>
          <a:p>
            <a:pPr lvl="1"/>
            <a:r>
              <a:rPr lang="sr-Cyrl-CS" sz="2400"/>
              <a:t>н</a:t>
            </a:r>
            <a:r>
              <a:rPr lang="sr-Latn-CS" sz="2400"/>
              <a:t>а пример, претпоставимо да бацимо два новчића</a:t>
            </a:r>
            <a:endParaRPr lang="sr-Cyrl-CS" sz="2400"/>
          </a:p>
          <a:p>
            <a:pPr lvl="1"/>
            <a:r>
              <a:rPr lang="sr-Cyrl-CS" sz="2400"/>
              <a:t>ј</a:t>
            </a:r>
            <a:r>
              <a:rPr lang="sr-Latn-CS" sz="2400"/>
              <a:t>едан новчић не утиче на други, па су резултати оба бацања независни, и вероватноћа да ће испасти обе главе је 1/2 x 1/2 = 1/4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5549-8D82-4E12-86FC-B6000EFEDB6D}" type="slidenum">
              <a:rPr lang="en-US"/>
              <a:pPr/>
              <a:t>36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Расподела вероватноће и случајне променљиве</a:t>
            </a:r>
            <a:endParaRPr lang="sr-Latn-CS" sz="3600"/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Претпоставимо да имамо с</a:t>
            </a:r>
            <a:r>
              <a:rPr lang="sr-Cyrl-CS" sz="2800"/>
              <a:t>куп </a:t>
            </a:r>
            <a:r>
              <a:rPr lang="sr-Latn-CS" sz="2800"/>
              <a:t>догађаја који се међусобно искључују и који укључује све догађаје који се могу десити</a:t>
            </a:r>
            <a:endParaRPr lang="sr-Cyrl-CS" sz="2800"/>
          </a:p>
          <a:p>
            <a:r>
              <a:rPr lang="sr-Latn-CS" sz="2800"/>
              <a:t>Сума њихових вероватноћа је 1.0</a:t>
            </a:r>
            <a:endParaRPr lang="sr-Cyrl-CS" sz="2800"/>
          </a:p>
          <a:p>
            <a:r>
              <a:rPr lang="sr-Latn-CS" sz="2800"/>
              <a:t>С</a:t>
            </a:r>
            <a:r>
              <a:rPr lang="sr-Cyrl-CS" sz="2800"/>
              <a:t>куп </a:t>
            </a:r>
            <a:r>
              <a:rPr lang="sr-Latn-CS" sz="2800"/>
              <a:t>ових вероватноћа представља расподелу вероватноће</a:t>
            </a:r>
            <a:endParaRPr lang="sr-Cyrl-CS" sz="2800"/>
          </a:p>
          <a:p>
            <a:r>
              <a:rPr lang="sr-Latn-CS" sz="2800"/>
              <a:t>Расподела вероватноће </a:t>
            </a:r>
            <a:r>
              <a:rPr lang="sr-Cyrl-CS" sz="2800"/>
              <a:t>за </a:t>
            </a:r>
            <a:r>
              <a:rPr lang="sr-Latn-CS" sz="2800"/>
              <a:t>бац</a:t>
            </a:r>
            <a:r>
              <a:rPr lang="sr-Cyrl-CS" sz="2800"/>
              <a:t>ање</a:t>
            </a:r>
            <a:r>
              <a:rPr lang="sr-Latn-CS" sz="2800"/>
              <a:t> новчић</a:t>
            </a:r>
            <a:r>
              <a:rPr lang="sr-Cyrl-CS" sz="2800"/>
              <a:t>а</a:t>
            </a:r>
            <a:endParaRPr lang="sr-Latn-CS" sz="2800"/>
          </a:p>
          <a:p>
            <a:pPr lvl="1"/>
            <a:r>
              <a:rPr lang="sr-Latn-CS" sz="2400"/>
              <a:t>ВЕРОВAТНОЋA(глава) = 1/2</a:t>
            </a:r>
          </a:p>
          <a:p>
            <a:pPr lvl="1"/>
            <a:r>
              <a:rPr lang="sr-Latn-CS" sz="2400"/>
              <a:t>ВЕРОВAТНОЋA(писмо) = 1/2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A12A2-DAD8-4930-A5E4-8BE10BE65280}" type="slidenum">
              <a:rPr lang="en-US"/>
              <a:pPr/>
              <a:t>37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Расподела вероватноће за број глава које су </a:t>
            </a:r>
            <a:r>
              <a:rPr lang="sr-Cyrl-CS" sz="2600"/>
              <a:t>приказане </a:t>
            </a:r>
            <a:r>
              <a:rPr lang="sr-Latn-CS" sz="2600"/>
              <a:t>у бацању једног новчића и у бацању два новчића 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3236" name="Picture 4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663" y="2120900"/>
            <a:ext cx="894873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C26D3-D4C4-4046-B7C4-8B30DA3B0795}" type="slidenum">
              <a:rPr lang="en-US"/>
              <a:pPr/>
              <a:t>38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Расподела вероватноће и случајне променљиве</a:t>
            </a:r>
            <a:endParaRPr lang="sr-Latn-CS" sz="360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/>
              <a:t>Y </a:t>
            </a:r>
            <a:r>
              <a:rPr lang="sr-Cyrl-CS" sz="2400"/>
              <a:t>је </a:t>
            </a:r>
            <a:r>
              <a:rPr lang="sr-Latn-CS" sz="2400"/>
              <a:t>број глава</a:t>
            </a:r>
            <a:r>
              <a:rPr lang="sr-Cyrl-CS" sz="2400"/>
              <a:t> приликом </a:t>
            </a:r>
            <a:r>
              <a:rPr lang="sr-Latn-CS" sz="2400"/>
              <a:t>бац</a:t>
            </a:r>
            <a:r>
              <a:rPr lang="sr-Cyrl-CS" sz="2400"/>
              <a:t>ања</a:t>
            </a:r>
            <a:r>
              <a:rPr lang="sr-Latn-CS" sz="2400"/>
              <a:t> два новчића о</a:t>
            </a:r>
            <a:r>
              <a:rPr lang="sr-Cyrl-CS" sz="2400"/>
              <a:t>дј</a:t>
            </a:r>
            <a:r>
              <a:rPr lang="sr-Latn-CS" sz="2400"/>
              <a:t>едном</a:t>
            </a:r>
            <a:r>
              <a:rPr lang="sr-Cyrl-CS" sz="2400"/>
              <a:t> и</a:t>
            </a:r>
            <a:r>
              <a:rPr lang="sr-Latn-CS" sz="2400"/>
              <a:t> има три могуће вредности: 0, 1, и 2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Y = 0 само онда кад добијемо писмо и писмо</a:t>
            </a:r>
            <a:r>
              <a:rPr lang="sr-Cyrl-CS" sz="2400"/>
              <a:t>, </a:t>
            </a:r>
            <a:r>
              <a:rPr lang="sr-Latn-CS" sz="2400"/>
              <a:t>и има вероватноћу</a:t>
            </a:r>
            <a:r>
              <a:rPr lang="sr-Cyrl-CS" sz="2400"/>
              <a:t> </a:t>
            </a:r>
            <a:r>
              <a:rPr lang="sr-Latn-CS" sz="2400"/>
              <a:t>1/4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Сли</a:t>
            </a:r>
            <a:r>
              <a:rPr lang="sr-Cyrl-CS" sz="2400"/>
              <a:t>ч</a:t>
            </a:r>
            <a:r>
              <a:rPr lang="sr-Latn-CS" sz="2400"/>
              <a:t>но томе, Y = 2 само кад добијемо главу и главу, па стога има вероватноћу 1/4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Mеђутим, Y = 1 или када добијемо главу и писмо, или када добијемо писмо и главу, и стога има вероватноћу 1/4 + 1/4 = 1/2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Ову расподелу вероватноће можемо записати као 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0) = 1/4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1) = 1/2</a:t>
            </a:r>
          </a:p>
          <a:p>
            <a:pPr lvl="1">
              <a:lnSpc>
                <a:spcPct val="90000"/>
              </a:lnSpc>
            </a:pPr>
            <a:r>
              <a:rPr lang="sr-Latn-CS" sz="2000"/>
              <a:t>ВЕРОВAТНОЋA(Y = 2) = 1/4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23C4-12FB-460A-B066-7BFA0DB45E08}" type="slidenum">
              <a:rPr lang="en-US"/>
              <a:pPr/>
              <a:t>39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Биномна расподела </a:t>
            </a:r>
            <a:r>
              <a:rPr lang="sr-Cyrl-CS" sz="3600"/>
              <a:t>(</a:t>
            </a:r>
            <a:r>
              <a:rPr lang="sr-Latn-CS" sz="3600"/>
              <a:t>Binomial distribution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867332" name="Rectangle 4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67333" name="Picture 5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906588"/>
            <a:ext cx="8934450" cy="3459162"/>
          </a:xfrm>
          <a:prstGeom prst="rect">
            <a:avLst/>
          </a:prstGeom>
          <a:noFill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DA22E-B452-481F-B897-0F55C06EC539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Значајне </a:t>
            </a:r>
            <a:r>
              <a:rPr lang="sr-Cyrl-CS" sz="3600"/>
              <a:t>бројке</a:t>
            </a:r>
            <a:r>
              <a:rPr lang="en-GB" sz="3600"/>
              <a:t> (significant figures)</a:t>
            </a:r>
            <a:endParaRPr lang="sr-Latn-CS" sz="3600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v-SE" sz="2400"/>
              <a:t>Kада смо израчунали стопу смртности због рака плућа међу мушкарцима у 1983 цитирали смо одговор као 0.001 096 или 109</a:t>
            </a:r>
            <a:r>
              <a:rPr lang="sr-Cyrl-CS" sz="2400"/>
              <a:t>.</a:t>
            </a:r>
            <a:r>
              <a:rPr lang="sv-SE" sz="2400"/>
              <a:t>6 на 100.000 годишње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v-SE" sz="2400"/>
              <a:t>Стопа на највећи број цифара коју ће мој калкулатор дати је 0.001 096 215 653 и тај број ће вероватно ићи унедоглед, претварајући се у периодичан низ цифара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pl-PL" sz="2400"/>
              <a:t>Само првих неколико цифара броја које нису нуле су важне и зовемо их </a:t>
            </a:r>
            <a:r>
              <a:rPr lang="pl-PL" sz="2400" b="1"/>
              <a:t>значајне</a:t>
            </a:r>
            <a:r>
              <a:rPr lang="pl-PL" sz="2400"/>
              <a:t> </a:t>
            </a:r>
            <a:r>
              <a:rPr lang="pl-PL" sz="2400" b="1"/>
              <a:t>цифре</a:t>
            </a:r>
            <a:r>
              <a:rPr lang="pl-PL" sz="2400"/>
              <a:t> </a:t>
            </a:r>
            <a:r>
              <a:rPr lang="sr-Cyrl-CS" sz="2400"/>
              <a:t>(</a:t>
            </a:r>
            <a:r>
              <a:rPr lang="sr-Latn-CS" sz="2400" b="1"/>
              <a:t>significant digits</a:t>
            </a:r>
            <a:r>
              <a:rPr lang="sr-Cyrl-CS" sz="2400"/>
              <a:t>) </a:t>
            </a:r>
            <a:r>
              <a:rPr lang="pl-PL" sz="2400"/>
              <a:t>или </a:t>
            </a:r>
            <a:r>
              <a:rPr lang="pl-PL" sz="2400" b="1"/>
              <a:t>значајне</a:t>
            </a:r>
            <a:r>
              <a:rPr lang="pl-PL" sz="2400"/>
              <a:t> </a:t>
            </a:r>
            <a:r>
              <a:rPr lang="pl-PL" sz="2400" b="1"/>
              <a:t>бројке</a:t>
            </a:r>
            <a:r>
              <a:rPr lang="sr-Cyrl-CS" sz="2400"/>
              <a:t> (</a:t>
            </a:r>
            <a:r>
              <a:rPr lang="sr-Latn-CS" sz="2400" b="1"/>
              <a:t>significant figures</a:t>
            </a:r>
            <a:r>
              <a:rPr lang="sr-Cyrl-CS" sz="2400"/>
              <a:t>)</a:t>
            </a:r>
          </a:p>
          <a:p>
            <a:pPr>
              <a:lnSpc>
                <a:spcPct val="95000"/>
              </a:lnSpc>
            </a:pPr>
            <a:r>
              <a:rPr lang="pl-PL" sz="2400"/>
              <a:t>Обично има мало смисла позивати се на статистичке податке </a:t>
            </a:r>
            <a:r>
              <a:rPr lang="sr-Cyrl-CS" sz="2400"/>
              <a:t>с</a:t>
            </a:r>
            <a:r>
              <a:rPr lang="pl-PL" sz="2400"/>
              <a:t>а више од три значајне цифре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400"/>
              <a:t>З</a:t>
            </a:r>
            <a:r>
              <a:rPr lang="it-IT" sz="2400"/>
              <a:t>начајне бројке нису исто што и децимална места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7447C-91BA-4DF9-9664-05C9A537032D}" type="slidenum">
              <a:rPr lang="en-US"/>
              <a:pPr/>
              <a:t>40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Биномна расподела је расподела праћена бројем успеха у </a:t>
            </a:r>
            <a:r>
              <a:rPr lang="sr-Latn-CS" sz="2800" i="1"/>
              <a:t>n</a:t>
            </a:r>
            <a:r>
              <a:rPr lang="sr-Latn-CS" sz="2800"/>
              <a:t> независни</a:t>
            </a:r>
            <a:r>
              <a:rPr lang="sr-Cyrl-CS" sz="2800"/>
              <a:t>х </a:t>
            </a:r>
            <a:r>
              <a:rPr lang="sr-Latn-CS" sz="2800"/>
              <a:t>истра</a:t>
            </a:r>
            <a:r>
              <a:rPr lang="sr-Cyrl-CS" sz="2800"/>
              <a:t>ж</a:t>
            </a:r>
            <a:r>
              <a:rPr lang="sr-Latn-CS" sz="2800"/>
              <a:t>ивања </a:t>
            </a:r>
            <a:endParaRPr lang="sr-Cyrl-CS" sz="2800"/>
          </a:p>
          <a:p>
            <a:pPr lvl="1"/>
            <a:r>
              <a:rPr lang="sr-Cyrl-CS" sz="2400"/>
              <a:t>када</a:t>
            </a:r>
            <a:r>
              <a:rPr lang="sr-Latn-CS" sz="2400"/>
              <a:t> је вероватноћа било</a:t>
            </a:r>
            <a:r>
              <a:rPr lang="sr-Cyrl-CS" sz="2400"/>
              <a:t> </a:t>
            </a:r>
            <a:r>
              <a:rPr lang="sr-Latn-CS" sz="2400"/>
              <a:t>ког успешног појединачног истраживања </a:t>
            </a:r>
            <a:r>
              <a:rPr lang="sr-Latn-CS" sz="2400" i="1"/>
              <a:t>p</a:t>
            </a:r>
            <a:endParaRPr lang="sr-Cyrl-CS" sz="2400" i="1"/>
          </a:p>
          <a:p>
            <a:r>
              <a:rPr lang="sr-Latn-CS" sz="2800"/>
              <a:t>Биномна расподела је породица расподела</a:t>
            </a:r>
            <a:endParaRPr lang="sr-Cyrl-CS" sz="2800"/>
          </a:p>
          <a:p>
            <a:pPr lvl="1"/>
            <a:r>
              <a:rPr lang="sr-Latn-CS" sz="2400"/>
              <a:t>њени чланови су дефинисани вредностима </a:t>
            </a:r>
            <a:r>
              <a:rPr lang="sr-Latn-CS" sz="2400" i="1"/>
              <a:t>n</a:t>
            </a:r>
            <a:r>
              <a:rPr lang="sr-Latn-CS" sz="2400"/>
              <a:t> и </a:t>
            </a:r>
            <a:r>
              <a:rPr lang="sr-Latn-CS" sz="2400" i="1"/>
              <a:t>p</a:t>
            </a:r>
            <a:endParaRPr lang="sr-Cyrl-CS" sz="2400" i="1"/>
          </a:p>
          <a:p>
            <a:r>
              <a:rPr lang="sr-Latn-CS" sz="2800"/>
              <a:t>Вредности које одређују ког члана из породице расподеле имамо, зову се параметри расподел</a:t>
            </a:r>
            <a:r>
              <a:rPr lang="sr-Cyrl-CS" sz="2800"/>
              <a:t>е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16BC2-CCA6-43A5-AC80-171D7A896D95}" type="slidenum">
              <a:rPr lang="en-US"/>
              <a:pPr/>
              <a:t>41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П</a:t>
            </a:r>
            <a:r>
              <a:rPr lang="sr-Latn-CS" sz="2400"/>
              <a:t>редпоставимо да износимо преглед слу</a:t>
            </a:r>
            <a:r>
              <a:rPr lang="sr-Cyrl-CS" sz="2400"/>
              <a:t>ч</a:t>
            </a:r>
            <a:r>
              <a:rPr lang="sr-Latn-CS" sz="2400"/>
              <a:t>ајног узорка да оценимо непознату преваленсу</a:t>
            </a:r>
            <a:r>
              <a:rPr lang="sr-Cyrl-CS" sz="2400"/>
              <a:t> (</a:t>
            </a:r>
            <a:r>
              <a:rPr lang="sr-Latn-CS" sz="2400" i="1"/>
              <a:t>prevalence</a:t>
            </a:r>
            <a:r>
              <a:rPr lang="sr-Cyrl-CS" sz="2400"/>
              <a:t>)</a:t>
            </a:r>
            <a:r>
              <a:rPr lang="sr-Latn-CS" sz="2400"/>
              <a:t>, </a:t>
            </a:r>
            <a:r>
              <a:rPr lang="sr-Latn-CS" sz="2400" i="1"/>
              <a:t>p</a:t>
            </a:r>
            <a:r>
              <a:rPr lang="sr-Cyrl-CS" sz="2400" i="1"/>
              <a:t>,</a:t>
            </a:r>
            <a:r>
              <a:rPr lang="sr-Cyrl-CS" sz="2400"/>
              <a:t> </a:t>
            </a:r>
            <a:r>
              <a:rPr lang="sr-Latn-CS" sz="2400"/>
              <a:t>болести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С обз</a:t>
            </a:r>
            <a:r>
              <a:rPr lang="sr-Cyrl-CS" sz="2400"/>
              <a:t>и</a:t>
            </a:r>
            <a:r>
              <a:rPr lang="sr-Latn-CS" sz="2400"/>
              <a:t>ром да су </a:t>
            </a:r>
            <a:r>
              <a:rPr lang="sr-Cyrl-CS" sz="2400"/>
              <a:t>ч</a:t>
            </a:r>
            <a:r>
              <a:rPr lang="sr-Latn-CS" sz="2400"/>
              <a:t>ланови узорка одабрани слу</a:t>
            </a:r>
            <a:r>
              <a:rPr lang="sr-Cyrl-CS" sz="2400"/>
              <a:t>ч</a:t>
            </a:r>
            <a:r>
              <a:rPr lang="sr-Latn-CS" sz="2400"/>
              <a:t>ајно и независ</a:t>
            </a:r>
            <a:r>
              <a:rPr lang="sr-Cyrl-CS" sz="2400"/>
              <a:t>н</a:t>
            </a:r>
            <a:r>
              <a:rPr lang="sr-Latn-CS" sz="2400"/>
              <a:t>о од популације, вероватно</a:t>
            </a:r>
            <a:r>
              <a:rPr lang="sr-Cyrl-CS" sz="2400"/>
              <a:t>ћ</a:t>
            </a:r>
            <a:r>
              <a:rPr lang="sr-Latn-CS" sz="2400"/>
              <a:t>а да било који од одабраних субјеката има болест је </a:t>
            </a:r>
            <a:r>
              <a:rPr lang="sr-Latn-CS" sz="2400" i="1"/>
              <a:t>p</a:t>
            </a:r>
            <a:endParaRPr lang="sr-Cyrl-CS" sz="2400" i="1"/>
          </a:p>
          <a:p>
            <a:pPr>
              <a:lnSpc>
                <a:spcPct val="90000"/>
              </a:lnSpc>
            </a:pPr>
            <a:r>
              <a:rPr lang="sr-Latn-CS" sz="2400"/>
              <a:t>Стога имамо серије независних истра</a:t>
            </a:r>
            <a:r>
              <a:rPr lang="sr-Cyrl-CS" sz="2400"/>
              <a:t>ж</a:t>
            </a:r>
            <a:r>
              <a:rPr lang="sr-Latn-CS" sz="2400"/>
              <a:t>ивања, свако са вероватно</a:t>
            </a:r>
            <a:r>
              <a:rPr lang="sr-Cyrl-CS" sz="2400"/>
              <a:t>ћ</a:t>
            </a:r>
            <a:r>
              <a:rPr lang="sr-Latn-CS" sz="2400"/>
              <a:t>ом успеха </a:t>
            </a:r>
            <a:r>
              <a:rPr lang="sr-Latn-CS" sz="2400" i="1"/>
              <a:t>p</a:t>
            </a:r>
            <a:r>
              <a:rPr lang="sr-Latn-CS" sz="2400"/>
              <a:t>, и бројем успеха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ч</a:t>
            </a:r>
            <a:r>
              <a:rPr lang="sr-Latn-CS" sz="2000"/>
              <a:t>ланов</a:t>
            </a:r>
            <a:r>
              <a:rPr lang="sr-Cyrl-CS" sz="2000"/>
              <a:t>и </a:t>
            </a:r>
            <a:r>
              <a:rPr lang="sr-Latn-CS" sz="2000"/>
              <a:t>узорка људи који имају болест </a:t>
            </a:r>
            <a:r>
              <a:rPr lang="sr-Cyrl-CS" sz="2000"/>
              <a:t>ћ</a:t>
            </a:r>
            <a:r>
              <a:rPr lang="sr-Latn-CS" sz="2000"/>
              <a:t>е пратити Биномну расподелу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sr-Latn-CS" sz="2400"/>
              <a:t>собине Биномне расподеле нам омогу</a:t>
            </a:r>
            <a:r>
              <a:rPr lang="sr-Cyrl-CS" sz="2400"/>
              <a:t>ћ</a:t>
            </a:r>
            <a:r>
              <a:rPr lang="sr-Latn-CS" sz="2400"/>
              <a:t>авају да ка</a:t>
            </a:r>
            <a:r>
              <a:rPr lang="sr-Cyrl-CS" sz="2400"/>
              <a:t>ж</a:t>
            </a:r>
            <a:r>
              <a:rPr lang="sr-Latn-CS" sz="2400"/>
              <a:t>емо колико је прецизна процена добијене преваленсе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BE04-5857-4429-A815-BD6A498DFC52}" type="slidenum">
              <a:rPr lang="en-US"/>
              <a:pPr/>
              <a:t>42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Mо</a:t>
            </a:r>
            <a:r>
              <a:rPr lang="sr-Cyrl-CS" sz="2800"/>
              <a:t>ж</a:t>
            </a:r>
            <a:r>
              <a:rPr lang="sr-Latn-CS" sz="2800"/>
              <a:t>емо изра</a:t>
            </a:r>
            <a:r>
              <a:rPr lang="sr-Cyrl-CS" sz="2800"/>
              <a:t>ч</a:t>
            </a:r>
            <a:r>
              <a:rPr lang="sr-Latn-CS" sz="2800"/>
              <a:t>унати вероватно</a:t>
            </a:r>
            <a:r>
              <a:rPr lang="sr-Cyrl-CS" sz="2800"/>
              <a:t>ћ</a:t>
            </a:r>
            <a:r>
              <a:rPr lang="sr-Latn-CS" sz="2800"/>
              <a:t>е Биномне расподеле тако </a:t>
            </a:r>
            <a:r>
              <a:rPr lang="sr-Cyrl-CS" sz="2800"/>
              <a:t>ш</a:t>
            </a:r>
            <a:r>
              <a:rPr lang="sr-Latn-CS" sz="2800"/>
              <a:t>то </a:t>
            </a:r>
            <a:r>
              <a:rPr lang="sr-Cyrl-CS" sz="2800"/>
              <a:t>ћ</a:t>
            </a:r>
            <a:r>
              <a:rPr lang="sr-Latn-CS" sz="2800"/>
              <a:t>емо, нпр. направити листу на кој</a:t>
            </a:r>
            <a:r>
              <a:rPr lang="sr-Cyrl-CS" sz="2800"/>
              <a:t>е </a:t>
            </a:r>
            <a:r>
              <a:rPr lang="sr-Latn-CS" sz="2800"/>
              <a:t>све на</a:t>
            </a:r>
            <a:r>
              <a:rPr lang="sr-Cyrl-CS" sz="2800"/>
              <a:t>ч</a:t>
            </a:r>
            <a:r>
              <a:rPr lang="sr-Latn-CS" sz="2800"/>
              <a:t>ин</a:t>
            </a:r>
            <a:r>
              <a:rPr lang="sr-Cyrl-CS" sz="2800"/>
              <a:t>е </a:t>
            </a:r>
            <a:r>
              <a:rPr lang="sr-Latn-CS" sz="2800"/>
              <a:t>мо</a:t>
            </a:r>
            <a:r>
              <a:rPr lang="sr-Cyrl-CS" sz="2800"/>
              <a:t>ж</a:t>
            </a:r>
            <a:r>
              <a:rPr lang="sr-Latn-CS" sz="2800"/>
              <a:t>е пасти 15 нов</a:t>
            </a:r>
            <a:r>
              <a:rPr lang="sr-Cyrl-CS" sz="2800"/>
              <a:t>ч</a:t>
            </a:r>
            <a:r>
              <a:rPr lang="sr-Latn-CS" sz="2800"/>
              <a:t>и</a:t>
            </a:r>
            <a:r>
              <a:rPr lang="sr-Cyrl-CS" sz="2800"/>
              <a:t>ћ</a:t>
            </a:r>
            <a:r>
              <a:rPr lang="sr-Latn-CS" sz="2800"/>
              <a:t>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sr-Latn-CS" sz="2800"/>
              <a:t>остоји 2</a:t>
            </a:r>
            <a:r>
              <a:rPr lang="sr-Latn-CS" sz="2800" baseline="30000"/>
              <a:t>15</a:t>
            </a:r>
            <a:r>
              <a:rPr lang="sr-Latn-CS" sz="2800"/>
              <a:t> = 32 768 комбинација за 15 нов</a:t>
            </a:r>
            <a:r>
              <a:rPr lang="sr-Cyrl-CS" sz="2800"/>
              <a:t>ч</a:t>
            </a:r>
            <a:r>
              <a:rPr lang="sr-Latn-CS" sz="2800"/>
              <a:t>и</a:t>
            </a:r>
            <a:r>
              <a:rPr lang="sr-Cyrl-CS" sz="2800"/>
              <a:t>ћ</a:t>
            </a:r>
            <a:r>
              <a:rPr lang="sr-Latn-CS" sz="2800"/>
              <a:t>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sr-Latn-CS" sz="2800"/>
              <a:t>остоји образац за вероватно</a:t>
            </a:r>
            <a:r>
              <a:rPr lang="sr-Cyrl-CS" sz="2800"/>
              <a:t>ћ</a:t>
            </a:r>
            <a:r>
              <a:rPr lang="sr-Latn-CS" sz="2800"/>
              <a:t>у у смислу броја бацања и вероватно</a:t>
            </a:r>
            <a:r>
              <a:rPr lang="sr-Cyrl-CS" sz="2800"/>
              <a:t>ћ</a:t>
            </a:r>
            <a:r>
              <a:rPr lang="sr-Latn-CS" sz="2800"/>
              <a:t>е да </a:t>
            </a:r>
            <a:r>
              <a:rPr lang="sr-Cyrl-CS" sz="2800"/>
              <a:t>ћ</a:t>
            </a:r>
            <a:r>
              <a:rPr lang="sr-Latn-CS" sz="2800"/>
              <a:t>е глава бити та која </a:t>
            </a:r>
            <a:r>
              <a:rPr lang="sr-Cyrl-CS" sz="2800"/>
              <a:t>ћ</a:t>
            </a:r>
            <a:r>
              <a:rPr lang="sr-Latn-CS" sz="2800"/>
              <a:t>е пасти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имамо</a:t>
            </a:r>
            <a:r>
              <a:rPr lang="sr-Cyrl-CS" sz="2400"/>
              <a:t> </a:t>
            </a:r>
            <a:r>
              <a:rPr lang="sr-Latn-CS" sz="2400" i="1"/>
              <a:t>n</a:t>
            </a:r>
            <a:r>
              <a:rPr lang="sr-Cyrl-CS" sz="2400" i="1"/>
              <a:t> </a:t>
            </a:r>
            <a:r>
              <a:rPr lang="sr-Latn-CS" sz="2400"/>
              <a:t>независних истра</a:t>
            </a:r>
            <a:r>
              <a:rPr lang="sr-Cyrl-CS" sz="2400"/>
              <a:t>ж</a:t>
            </a:r>
            <a:r>
              <a:rPr lang="sr-Latn-CS" sz="2400"/>
              <a:t>ива</a:t>
            </a:r>
            <a:r>
              <a:rPr lang="sr-Cyrl-CS" sz="2400"/>
              <a:t>њ</a:t>
            </a:r>
            <a:r>
              <a:rPr lang="sr-Latn-CS" sz="2400"/>
              <a:t>а са вероватноћом да је ре</a:t>
            </a:r>
            <a:r>
              <a:rPr lang="sr-Cyrl-CS" sz="2400"/>
              <a:t>з</a:t>
            </a:r>
            <a:r>
              <a:rPr lang="sr-Latn-CS" sz="2400"/>
              <a:t>ултат истра</a:t>
            </a:r>
            <a:r>
              <a:rPr lang="sr-Cyrl-CS" sz="2400"/>
              <a:t>ж</a:t>
            </a:r>
            <a:r>
              <a:rPr lang="sr-Latn-CS" sz="2400"/>
              <a:t>ивања успе</a:t>
            </a:r>
            <a:r>
              <a:rPr lang="sr-Cyrl-CS" sz="2400"/>
              <a:t>ш</a:t>
            </a:r>
            <a:r>
              <a:rPr lang="sr-Latn-CS" sz="2400"/>
              <a:t>ан </a:t>
            </a:r>
            <a:r>
              <a:rPr lang="sr-Latn-CS" sz="2400" i="1"/>
              <a:t>p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123A0-85F0-4F09-92A0-A9937E97F75E}" type="slidenum">
              <a:rPr lang="en-US"/>
              <a:pPr/>
              <a:t>43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Вероватно</a:t>
            </a:r>
            <a:r>
              <a:rPr lang="sr-Cyrl-CS"/>
              <a:t>ћ</a:t>
            </a:r>
            <a:r>
              <a:rPr lang="sr-Latn-CS"/>
              <a:t>а </a:t>
            </a:r>
            <a:r>
              <a:rPr lang="sr-Latn-CS" i="1"/>
              <a:t>r</a:t>
            </a:r>
            <a:r>
              <a:rPr lang="sr-Latn-CS"/>
              <a:t> успеха је</a:t>
            </a:r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г</a:t>
            </a:r>
            <a:r>
              <a:rPr lang="sr-Latn-CS"/>
              <a:t>де</a:t>
            </a:r>
            <a:r>
              <a:rPr lang="sr-Cyrl-CS"/>
              <a:t> се</a:t>
            </a:r>
            <a:r>
              <a:rPr lang="sr-Latn-CS"/>
              <a:t> </a:t>
            </a:r>
            <a:r>
              <a:rPr lang="sr-Latn-CS" i="1"/>
              <a:t>n!</a:t>
            </a:r>
            <a:r>
              <a:rPr lang="sr-Latn-CS"/>
              <a:t> </a:t>
            </a:r>
            <a:r>
              <a:rPr lang="sr-Cyrl-CS"/>
              <a:t>зове </a:t>
            </a:r>
            <a:r>
              <a:rPr lang="sr-Latn-CS" i="1"/>
              <a:t>n</a:t>
            </a:r>
            <a:r>
              <a:rPr lang="sr-Latn-CS"/>
              <a:t> фактор</a:t>
            </a:r>
            <a:r>
              <a:rPr lang="sr-Cyrl-CS"/>
              <a:t>ијел</a:t>
            </a:r>
            <a:r>
              <a:rPr lang="sr-Latn-CS"/>
              <a:t>, </a:t>
            </a:r>
            <a:r>
              <a:rPr lang="sr-Cyrl-CS"/>
              <a:t>и он </a:t>
            </a:r>
            <a:r>
              <a:rPr lang="sr-Latn-CS"/>
              <a:t>је</a:t>
            </a:r>
            <a:endParaRPr lang="sr-Cyrl-CS"/>
          </a:p>
          <a:p>
            <a:pPr>
              <a:buFontTx/>
              <a:buNone/>
            </a:pPr>
            <a:r>
              <a:rPr lang="sr-Latn-CS"/>
              <a:t> </a:t>
            </a:r>
          </a:p>
        </p:txBody>
      </p:sp>
      <p:sp>
        <p:nvSpPr>
          <p:cNvPr id="875524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5525" name="Object 5"/>
          <p:cNvGraphicFramePr>
            <a:graphicFrameLocks noChangeAspect="1"/>
          </p:cNvGraphicFramePr>
          <p:nvPr/>
        </p:nvGraphicFramePr>
        <p:xfrm>
          <a:off x="730250" y="2092325"/>
          <a:ext cx="6677025" cy="1103313"/>
        </p:xfrm>
        <a:graphic>
          <a:graphicData uri="http://schemas.openxmlformats.org/presentationml/2006/ole">
            <p:oleObj spid="_x0000_s875525" name="Equation" r:id="rId4" imgW="2247900" imgH="368300" progId="">
              <p:embed/>
            </p:oleObj>
          </a:graphicData>
        </a:graphic>
      </p:graphicFrame>
      <p:sp>
        <p:nvSpPr>
          <p:cNvPr id="87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5527" name="Object 7"/>
          <p:cNvGraphicFramePr>
            <a:graphicFrameLocks noChangeAspect="1"/>
          </p:cNvGraphicFramePr>
          <p:nvPr/>
        </p:nvGraphicFramePr>
        <p:xfrm>
          <a:off x="822325" y="4010025"/>
          <a:ext cx="4851400" cy="595313"/>
        </p:xfrm>
        <a:graphic>
          <a:graphicData uri="http://schemas.openxmlformats.org/presentationml/2006/ole">
            <p:oleObj spid="_x0000_s875527" name="Equation" r:id="rId5" imgW="1548728" imgH="190417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08B7D-D608-45A7-A096-3EA291F6DC2E}" type="slidenum">
              <a:rPr lang="en-US"/>
              <a:pPr/>
              <a:t>44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За било коју одређену серију </a:t>
            </a:r>
            <a:r>
              <a:rPr lang="sr-Latn-CS" i="1"/>
              <a:t>r</a:t>
            </a:r>
            <a:r>
              <a:rPr lang="sr-Latn-CS"/>
              <a:t> успеха, свака са вероватноћом </a:t>
            </a:r>
            <a:r>
              <a:rPr lang="sr-Latn-CS" i="1"/>
              <a:t>p</a:t>
            </a:r>
            <a:r>
              <a:rPr lang="sr-Latn-CS"/>
              <a:t>, и </a:t>
            </a:r>
            <a:r>
              <a:rPr lang="sr-Latn-CS" i="1"/>
              <a:t>n - r</a:t>
            </a:r>
            <a:r>
              <a:rPr lang="sr-Latn-CS"/>
              <a:t> неуспеха, сваки са вероватноћом 1</a:t>
            </a:r>
            <a:r>
              <a:rPr lang="sr-Cyrl-CS"/>
              <a:t> </a:t>
            </a:r>
            <a:r>
              <a:rPr lang="sr-Latn-CS"/>
              <a:t>-</a:t>
            </a:r>
            <a:r>
              <a:rPr lang="sr-Latn-CS" i="1"/>
              <a:t> p</a:t>
            </a:r>
            <a:r>
              <a:rPr lang="sr-Latn-CS"/>
              <a:t>, вероватно</a:t>
            </a:r>
            <a:r>
              <a:rPr lang="sr-Cyrl-CS"/>
              <a:t>ћ</a:t>
            </a:r>
            <a:r>
              <a:rPr lang="sr-Latn-CS"/>
              <a:t>а да ће се серије десити је</a:t>
            </a: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с обзиром на то да су истраживања независна и да се примењује правило множења </a:t>
            </a:r>
          </a:p>
        </p:txBody>
      </p:sp>
      <p:graphicFrame>
        <p:nvGraphicFramePr>
          <p:cNvPr id="877572" name="Object 4"/>
          <p:cNvGraphicFramePr>
            <a:graphicFrameLocks noChangeAspect="1"/>
          </p:cNvGraphicFramePr>
          <p:nvPr/>
        </p:nvGraphicFramePr>
        <p:xfrm>
          <a:off x="1173163" y="3476625"/>
          <a:ext cx="2584450" cy="815975"/>
        </p:xfrm>
        <a:graphic>
          <a:graphicData uri="http://schemas.openxmlformats.org/presentationml/2006/ole">
            <p:oleObj spid="_x0000_s877572" name="Equation" r:id="rId4" imgW="723586" imgH="228501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E5D1-85F9-4441-9A75-6F812E465606}" type="slidenum">
              <a:rPr lang="en-US"/>
              <a:pPr/>
              <a:t>45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Број </a:t>
            </a:r>
            <a:r>
              <a:rPr lang="sr-Cyrl-CS" sz="2600"/>
              <a:t>начина </a:t>
            </a:r>
            <a:r>
              <a:rPr lang="sr-Latn-CS" sz="2600"/>
              <a:t>у којима </a:t>
            </a:r>
            <a:r>
              <a:rPr lang="sr-Latn-CS" sz="2600" i="1"/>
              <a:t>r</a:t>
            </a:r>
            <a:r>
              <a:rPr lang="sr-Latn-CS" sz="2600"/>
              <a:t> ствари могу бити изабране из </a:t>
            </a:r>
            <a:r>
              <a:rPr lang="sr-Latn-CS" sz="2600" i="1"/>
              <a:t>n </a:t>
            </a:r>
            <a:r>
              <a:rPr lang="sr-Latn-CS" sz="2600"/>
              <a:t>ствари је</a:t>
            </a: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r>
              <a:rPr lang="sr-Latn-CS" sz="2600"/>
              <a:t>Само се једна комбинација може десити у једном временском периоду, па имам</a:t>
            </a:r>
            <a:r>
              <a:rPr lang="sr-Cyrl-CS" sz="2600"/>
              <a:t>о</a:t>
            </a:r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r>
              <a:rPr lang="sr-Cyrl-CS" sz="2600"/>
              <a:t>начина </a:t>
            </a:r>
            <a:r>
              <a:rPr lang="sr-Latn-CS" sz="2600"/>
              <a:t>који међусобно искључују да се десе </a:t>
            </a:r>
            <a:r>
              <a:rPr lang="sr-Latn-CS" sz="2600" i="1"/>
              <a:t>r</a:t>
            </a:r>
            <a:r>
              <a:rPr lang="sr-Latn-CS" sz="2600"/>
              <a:t> успеси, сваки са вероватноћом </a:t>
            </a:r>
            <a:endParaRPr lang="sr-Cyrl-CS" sz="2600"/>
          </a:p>
          <a:p>
            <a:pPr>
              <a:lnSpc>
                <a:spcPct val="90000"/>
              </a:lnSpc>
            </a:pPr>
            <a:endParaRPr lang="sr-Latn-CS" sz="2600"/>
          </a:p>
        </p:txBody>
      </p:sp>
      <p:sp>
        <p:nvSpPr>
          <p:cNvPr id="8796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1" name="Object 5"/>
          <p:cNvGraphicFramePr>
            <a:graphicFrameLocks noChangeAspect="1"/>
          </p:cNvGraphicFramePr>
          <p:nvPr/>
        </p:nvGraphicFramePr>
        <p:xfrm>
          <a:off x="1069975" y="2193925"/>
          <a:ext cx="1216025" cy="928688"/>
        </p:xfrm>
        <a:graphic>
          <a:graphicData uri="http://schemas.openxmlformats.org/presentationml/2006/ole">
            <p:oleObj spid="_x0000_s879621" name="Equation" r:id="rId4" imgW="482391" imgH="368140" progId="">
              <p:embed/>
            </p:oleObj>
          </a:graphicData>
        </a:graphic>
      </p:graphicFrame>
      <p:sp>
        <p:nvSpPr>
          <p:cNvPr id="8796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3" name="Object 7"/>
          <p:cNvGraphicFramePr>
            <a:graphicFrameLocks noChangeAspect="1"/>
          </p:cNvGraphicFramePr>
          <p:nvPr/>
        </p:nvGraphicFramePr>
        <p:xfrm>
          <a:off x="1109663" y="3924300"/>
          <a:ext cx="1216025" cy="930275"/>
        </p:xfrm>
        <a:graphic>
          <a:graphicData uri="http://schemas.openxmlformats.org/presentationml/2006/ole">
            <p:oleObj spid="_x0000_s879623" name="Equation" r:id="rId5" imgW="482391" imgH="368140" progId="">
              <p:embed/>
            </p:oleObj>
          </a:graphicData>
        </a:graphic>
      </p:graphicFrame>
      <p:sp>
        <p:nvSpPr>
          <p:cNvPr id="879624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5" name="Object 9"/>
          <p:cNvGraphicFramePr>
            <a:graphicFrameLocks noChangeAspect="1"/>
          </p:cNvGraphicFramePr>
          <p:nvPr/>
        </p:nvGraphicFramePr>
        <p:xfrm>
          <a:off x="1030288" y="5691188"/>
          <a:ext cx="2051050" cy="647700"/>
        </p:xfrm>
        <a:graphic>
          <a:graphicData uri="http://schemas.openxmlformats.org/presentationml/2006/ole">
            <p:oleObj spid="_x0000_s879625" name="Equation" r:id="rId6" imgW="723586" imgH="228501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13B99-9C43-41D3-8FC0-A6EA49421004}" type="slidenum">
              <a:rPr lang="en-US"/>
              <a:pPr/>
              <a:t>46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Вероватноћа да имамо </a:t>
            </a:r>
            <a:r>
              <a:rPr lang="sr-Latn-CS" i="1"/>
              <a:t>r</a:t>
            </a:r>
            <a:r>
              <a:rPr lang="sr-Latn-CS"/>
              <a:t> успехе </a:t>
            </a:r>
            <a:r>
              <a:rPr lang="sr-Cyrl-CS"/>
              <a:t>је </a:t>
            </a:r>
            <a:r>
              <a:rPr lang="sr-Latn-CS"/>
              <a:t>сум</a:t>
            </a:r>
            <a:r>
              <a:rPr lang="sr-Cyrl-CS"/>
              <a:t>а </a:t>
            </a:r>
            <a:r>
              <a:rPr lang="sr-Latn-CS"/>
              <a:t>ових</a:t>
            </a:r>
            <a:r>
              <a:rPr lang="sr-Cyrl-CS"/>
              <a:t> </a:t>
            </a:r>
          </a:p>
          <a:p>
            <a:endParaRPr lang="sr-Cyrl-CS"/>
          </a:p>
          <a:p>
            <a:endParaRPr lang="sr-Cyrl-CS"/>
          </a:p>
          <a:p>
            <a:r>
              <a:rPr lang="sr-Latn-CS"/>
              <a:t>вероватноћа, што нам даје </a:t>
            </a:r>
            <a:r>
              <a:rPr lang="sr-Cyrl-CS"/>
              <a:t>претходна формула</a:t>
            </a:r>
            <a:endParaRPr lang="sr-Latn-CS"/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1669" name="Object 5"/>
          <p:cNvGraphicFramePr>
            <a:graphicFrameLocks noChangeAspect="1"/>
          </p:cNvGraphicFramePr>
          <p:nvPr/>
        </p:nvGraphicFramePr>
        <p:xfrm>
          <a:off x="1214438" y="2487613"/>
          <a:ext cx="1676400" cy="1281112"/>
        </p:xfrm>
        <a:graphic>
          <a:graphicData uri="http://schemas.openxmlformats.org/presentationml/2006/ole">
            <p:oleObj spid="_x0000_s881669" name="Equation" r:id="rId4" imgW="482391" imgH="36814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122A2-54F1-4A40-BB6D-E269CE827810}" type="slidenum">
              <a:rPr lang="en-US"/>
              <a:pPr/>
              <a:t>47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/>
              <a:t>Биномна расподела са различитим </a:t>
            </a:r>
            <a:r>
              <a:rPr lang="sr-Latn-CS" sz="3200" i="1"/>
              <a:t>n</a:t>
            </a:r>
            <a:r>
              <a:rPr lang="sr-Latn-CS" sz="3200"/>
              <a:t>,  </a:t>
            </a:r>
            <a:r>
              <a:rPr lang="sr-Latn-CS" sz="3200" i="1"/>
              <a:t>p</a:t>
            </a:r>
            <a:r>
              <a:rPr lang="sr-Latn-CS" sz="3200"/>
              <a:t> = 0.3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83716" name="Picture 4" descr="Slika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789113"/>
            <a:ext cx="8934450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9261-BA46-40FE-8D48-EB059FAEF2AB}" type="slidenum">
              <a:rPr lang="en-US"/>
              <a:pPr/>
              <a:t>48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Биномна расподела</a:t>
            </a:r>
            <a:endParaRPr lang="sr-Latn-CS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В</a:t>
            </a:r>
            <a:r>
              <a:rPr lang="sr-Latn-CS"/>
              <a:t>ероватноћа за две главе (r</a:t>
            </a:r>
            <a:r>
              <a:rPr lang="sr-Cyrl-CS"/>
              <a:t>=2</a:t>
            </a:r>
            <a:r>
              <a:rPr lang="sr-Latn-CS"/>
              <a:t>) је:</a:t>
            </a:r>
          </a:p>
          <a:p>
            <a:endParaRPr lang="sr-Latn-CS"/>
          </a:p>
          <a:p>
            <a:endParaRPr lang="sr-Latn-CS"/>
          </a:p>
          <a:p>
            <a:r>
              <a:rPr lang="sr-Latn-CS"/>
              <a:t>0! = 1, и било </a:t>
            </a:r>
            <a:r>
              <a:rPr lang="sr-Cyrl-CS"/>
              <a:t>ш</a:t>
            </a:r>
            <a:r>
              <a:rPr lang="sr-Latn-CS"/>
              <a:t>та </a:t>
            </a:r>
            <a:r>
              <a:rPr lang="sr-Cyrl-CS"/>
              <a:t>степеновано на</a:t>
            </a:r>
            <a:r>
              <a:rPr lang="sr-Latn-CS"/>
              <a:t> 0 је 1. </a:t>
            </a:r>
          </a:p>
          <a:p>
            <a:r>
              <a:rPr lang="sr-Cyrl-CS"/>
              <a:t>За </a:t>
            </a:r>
            <a:r>
              <a:rPr lang="sr-Latn-CS" i="1"/>
              <a:t>r</a:t>
            </a:r>
            <a:r>
              <a:rPr lang="sr-Latn-CS"/>
              <a:t> = 1 </a:t>
            </a:r>
            <a:r>
              <a:rPr lang="sr-Cyrl-CS"/>
              <a:t>и </a:t>
            </a:r>
            <a:r>
              <a:rPr lang="sr-Latn-CS" i="1"/>
              <a:t>r</a:t>
            </a:r>
            <a:r>
              <a:rPr lang="sr-Latn-CS"/>
              <a:t> = 0</a:t>
            </a:r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5" name="Object 5"/>
          <p:cNvGraphicFramePr>
            <a:graphicFrameLocks noChangeAspect="1"/>
          </p:cNvGraphicFramePr>
          <p:nvPr/>
        </p:nvGraphicFramePr>
        <p:xfrm>
          <a:off x="22225" y="2343150"/>
          <a:ext cx="9121775" cy="736600"/>
        </p:xfrm>
        <a:graphic>
          <a:graphicData uri="http://schemas.openxmlformats.org/presentationml/2006/ole">
            <p:oleObj spid="_x0000_s885765" name="Equation" r:id="rId4" imgW="4610100" imgH="368300" progId="">
              <p:embed/>
            </p:oleObj>
          </a:graphicData>
        </a:graphic>
      </p:graphicFrame>
      <p:sp>
        <p:nvSpPr>
          <p:cNvPr id="885766" name="Rectangle 6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7" name="Object 7"/>
          <p:cNvGraphicFramePr>
            <a:graphicFrameLocks noChangeAspect="1"/>
          </p:cNvGraphicFramePr>
          <p:nvPr/>
        </p:nvGraphicFramePr>
        <p:xfrm>
          <a:off x="862013" y="4533900"/>
          <a:ext cx="7943850" cy="912813"/>
        </p:xfrm>
        <a:graphic>
          <a:graphicData uri="http://schemas.openxmlformats.org/presentationml/2006/ole">
            <p:oleObj spid="_x0000_s885767" name="Equation" r:id="rId5" imgW="3073400" imgH="342900" progId="">
              <p:embed/>
            </p:oleObj>
          </a:graphicData>
        </a:graphic>
      </p:graphicFrame>
      <p:sp>
        <p:nvSpPr>
          <p:cNvPr id="885768" name="Rectangle 8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9" name="Object 9"/>
          <p:cNvGraphicFramePr>
            <a:graphicFrameLocks noChangeAspect="1"/>
          </p:cNvGraphicFramePr>
          <p:nvPr/>
        </p:nvGraphicFramePr>
        <p:xfrm>
          <a:off x="863600" y="5486400"/>
          <a:ext cx="7915275" cy="887413"/>
        </p:xfrm>
        <a:graphic>
          <a:graphicData uri="http://schemas.openxmlformats.org/presentationml/2006/ole">
            <p:oleObj spid="_x0000_s885769" name="Equation" r:id="rId6" imgW="3149600" imgH="3429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6AFD4-63BC-4535-B1BE-99EFA96FB134}" type="slidenum">
              <a:rPr lang="en-US"/>
              <a:pPr/>
              <a:t>49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Средина и варијанса</a:t>
            </a:r>
            <a:r>
              <a:rPr lang="sr-Latn-CS" sz="3600"/>
              <a:t> (</a:t>
            </a:r>
            <a:r>
              <a:rPr lang="en-GB" sz="3600"/>
              <a:t>М</a:t>
            </a:r>
            <a:r>
              <a:rPr lang="sr-Latn-CS" sz="3600"/>
              <a:t>ean and variance)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Средина </a:t>
            </a:r>
            <a:r>
              <a:rPr lang="sr-Latn-CS"/>
              <a:t>је просечна вредност случајне променљиве у дужем временском периоду</a:t>
            </a:r>
            <a:endParaRPr lang="sr-Cyrl-CS"/>
          </a:p>
          <a:p>
            <a:r>
              <a:rPr lang="sr-Latn-CS"/>
              <a:t>Она се такође зове очекивана вредност</a:t>
            </a:r>
            <a:r>
              <a:rPr lang="sr-Cyrl-CS"/>
              <a:t> (</a:t>
            </a:r>
            <a:r>
              <a:rPr lang="sr-Latn-CS" i="1"/>
              <a:t>expected value</a:t>
            </a:r>
            <a:r>
              <a:rPr lang="sr-Cyrl-CS"/>
              <a:t>) </a:t>
            </a:r>
            <a:r>
              <a:rPr lang="sr-Latn-CS"/>
              <a:t>или очекивање</a:t>
            </a:r>
            <a:r>
              <a:rPr lang="sr-Cyrl-CS"/>
              <a:t> (</a:t>
            </a:r>
            <a:r>
              <a:rPr lang="sr-Latn-CS" i="1"/>
              <a:t>expectation</a:t>
            </a:r>
            <a:r>
              <a:rPr lang="sr-Cyrl-CS"/>
              <a:t>)</a:t>
            </a:r>
          </a:p>
          <a:p>
            <a:r>
              <a:rPr lang="sr-Cyrl-CS"/>
              <a:t>О</a:t>
            </a:r>
            <a:r>
              <a:rPr lang="sr-Latn-CS"/>
              <a:t>чекивање случајне променљиве X се обично означава са Е(X)</a:t>
            </a:r>
            <a:endParaRPr lang="sr-Cyrl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DEFA7-51F2-43D4-9950-B36A24313BEF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Значајне </a:t>
            </a:r>
            <a:r>
              <a:rPr lang="sr-Cyrl-CS" sz="3600"/>
              <a:t>бројке</a:t>
            </a:r>
            <a:r>
              <a:rPr lang="en-GB" sz="3600"/>
              <a:t> (significant figures)</a:t>
            </a:r>
            <a:endParaRPr lang="sr-Latn-CS" sz="3600"/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200"/>
              <a:t>Број 0.001 10 је дат на 5 децималних места, број цифара иза децималне тачке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pl-PL" sz="2200"/>
              <a:t>Kада је заокруживање на најближи број, остављамо последњу значајну цифру, 9 у овом случају, ако је оно што следи мање од 5, и увећа</a:t>
            </a:r>
            <a:r>
              <a:rPr lang="sr-Cyrl-CS" sz="2200"/>
              <a:t>вамо </a:t>
            </a:r>
            <a:r>
              <a:rPr lang="pl-PL" sz="2200"/>
              <a:t>за један, ако је оно што следи веће од 5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it-IT" sz="2200"/>
              <a:t>0, 1, 2, 3, 4 иде доле и 5, 6, 7, 8, 9 иде горе</a:t>
            </a:r>
            <a:endParaRPr lang="sr-Cyrl-CS" sz="2200"/>
          </a:p>
          <a:p>
            <a:pPr>
              <a:lnSpc>
                <a:spcPct val="90000"/>
              </a:lnSpc>
            </a:pPr>
            <a:r>
              <a:rPr lang="it-IT" sz="2200"/>
              <a:t>У примеру стопе смртности од рака плућа, претпоставимо да заокружујемо бројилац и именилац на две значајне бројке. </a:t>
            </a:r>
            <a:endParaRPr lang="sr-Cyrl-CS" sz="2200"/>
          </a:p>
          <a:p>
            <a:pPr lvl="1">
              <a:lnSpc>
                <a:spcPct val="90000"/>
              </a:lnSpc>
            </a:pPr>
            <a:r>
              <a:rPr lang="it-IT" sz="2000"/>
              <a:t>Имамо 27 000/24 000 000 = 0</a:t>
            </a:r>
            <a:r>
              <a:rPr lang="sr-Cyrl-CS" sz="2000"/>
              <a:t>.</a:t>
            </a:r>
            <a:r>
              <a:rPr lang="it-IT" sz="2000"/>
              <a:t>001 125, а одговор је тачан само за две бројке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Latn-CS" sz="2200"/>
              <a:t>M</a:t>
            </a:r>
            <a:r>
              <a:rPr lang="it-IT" sz="2200"/>
              <a:t>оже </a:t>
            </a:r>
            <a:r>
              <a:rPr lang="sr-Cyrl-CS" sz="2200"/>
              <a:t>се </a:t>
            </a:r>
            <a:r>
              <a:rPr lang="it-IT" sz="2200"/>
              <a:t>раширити кроз рачунање и изазвати накупљање грешака</a:t>
            </a:r>
            <a:endParaRPr lang="sr-Latn-CS" sz="22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19DD-BFD4-4871-BE27-3A090F7EC00E}" type="slidenum">
              <a:rPr lang="en-US"/>
              <a:pPr/>
              <a:t>50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Р</a:t>
            </a:r>
            <a:r>
              <a:rPr lang="sr-Latn-CS" sz="2600"/>
              <a:t>азмотримо број глава у бацању два новчића</a:t>
            </a:r>
            <a:endParaRPr lang="sr-Cyrl-CS" sz="2600"/>
          </a:p>
          <a:p>
            <a:r>
              <a:rPr lang="sr-Latn-CS" sz="2600"/>
              <a:t>Добијемо 0 глава у 1/4 парова новчића, тј. са вероватноћом 1/4</a:t>
            </a:r>
            <a:endParaRPr lang="sr-Cyrl-CS" sz="2600"/>
          </a:p>
          <a:p>
            <a:r>
              <a:rPr lang="sr-Latn-CS" sz="2600"/>
              <a:t>Добијамо 1 главу у 1/2 парова новчића, </a:t>
            </a:r>
            <a:r>
              <a:rPr lang="sr-Cyrl-CS" sz="2600"/>
              <a:t>и </a:t>
            </a:r>
            <a:r>
              <a:rPr lang="sr-Latn-CS" sz="2600"/>
              <a:t>2 главе у 1/4 парова</a:t>
            </a:r>
            <a:endParaRPr lang="sr-Cyrl-CS" sz="2600"/>
          </a:p>
          <a:p>
            <a:r>
              <a:rPr lang="sr-Latn-CS" sz="2600"/>
              <a:t>Просечна вредност коју треба да добијемо у дужем временском периоду добија се тако </a:t>
            </a:r>
            <a:r>
              <a:rPr lang="sr-Cyrl-CS" sz="2600"/>
              <a:t>ш</a:t>
            </a:r>
            <a:r>
              <a:rPr lang="sr-Latn-CS" sz="2600"/>
              <a:t>то помножимо сваку вредност </a:t>
            </a:r>
            <a:r>
              <a:rPr lang="sr-Cyrl-CS" sz="2600"/>
              <a:t>са </a:t>
            </a:r>
            <a:r>
              <a:rPr lang="sr-Latn-CS" sz="2600"/>
              <a:t>пропорциј</a:t>
            </a:r>
            <a:r>
              <a:rPr lang="sr-Cyrl-CS" sz="2600"/>
              <a:t>ом </a:t>
            </a:r>
            <a:r>
              <a:rPr lang="sr-Latn-CS" sz="2600"/>
              <a:t>парова у којој се јавља и </a:t>
            </a:r>
            <a:r>
              <a:rPr lang="sr-Cyrl-CS" sz="2600"/>
              <a:t>саберемо их</a:t>
            </a:r>
            <a:r>
              <a:rPr lang="sr-Latn-CS" sz="2600"/>
              <a:t>:</a:t>
            </a:r>
          </a:p>
        </p:txBody>
      </p:sp>
      <p:sp>
        <p:nvSpPr>
          <p:cNvPr id="889860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9861" name="Object 5"/>
          <p:cNvGraphicFramePr>
            <a:graphicFrameLocks noChangeAspect="1"/>
          </p:cNvGraphicFramePr>
          <p:nvPr/>
        </p:nvGraphicFramePr>
        <p:xfrm>
          <a:off x="1022350" y="5399088"/>
          <a:ext cx="5359400" cy="931862"/>
        </p:xfrm>
        <a:graphic>
          <a:graphicData uri="http://schemas.openxmlformats.org/presentationml/2006/ole">
            <p:oleObj spid="_x0000_s889861" name="Equation" r:id="rId4" imgW="1968500" imgH="3429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3716C-E197-43EB-A8FD-E676F11D10D8}" type="slidenum">
              <a:rPr lang="en-US"/>
              <a:pPr/>
              <a:t>51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Aко наставимо да бацамо новчиће, просечан број глава по пару би био 1</a:t>
            </a:r>
            <a:endParaRPr lang="sr-Cyrl-CS" sz="2800"/>
          </a:p>
          <a:p>
            <a:r>
              <a:rPr lang="sr-Latn-CS" sz="2800"/>
              <a:t>Стога за сваку случајну променљиву која </a:t>
            </a:r>
            <a:r>
              <a:rPr lang="sr-Cyrl-CS" sz="2800"/>
              <a:t>узима дискретне </a:t>
            </a:r>
            <a:r>
              <a:rPr lang="sr-Latn-CS" sz="2800"/>
              <a:t>вреднос</a:t>
            </a:r>
            <a:r>
              <a:rPr lang="sr-Cyrl-CS" sz="2800"/>
              <a:t>т</a:t>
            </a:r>
            <a:r>
              <a:rPr lang="sr-Latn-CS" sz="2800"/>
              <a:t>и сред</a:t>
            </a:r>
            <a:r>
              <a:rPr lang="sr-Cyrl-CS" sz="2800"/>
              <a:t>ине</a:t>
            </a:r>
            <a:r>
              <a:rPr lang="sr-Latn-CS" sz="2800"/>
              <a:t>, </a:t>
            </a:r>
            <a:endParaRPr lang="sr-Cyrl-CS" sz="2800"/>
          </a:p>
          <a:p>
            <a:pPr lvl="1"/>
            <a:r>
              <a:rPr lang="sr-Latn-CS" sz="2400"/>
              <a:t>очекивање или очекивана вредност се налази у сумирању сваке појединачне вредности која је помножена својом вероватноћом</a:t>
            </a:r>
          </a:p>
          <a:p>
            <a:r>
              <a:rPr lang="sr-Cyrl-CS" sz="2800"/>
              <a:t>О</a:t>
            </a:r>
            <a:r>
              <a:rPr lang="sr-Latn-CS" sz="2800"/>
              <a:t>чекивана вредност случајне променљиве не мора да буде вредност коју та променљива може да добије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A967-0ECD-4378-8E00-B2EFFF888F78}" type="slidenum">
              <a:rPr lang="en-US"/>
              <a:pPr/>
              <a:t>52</a:t>
            </a:fld>
            <a:endParaRPr lang="en-US"/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Варијанса случајне променљиве је просечн</a:t>
            </a:r>
            <a:r>
              <a:rPr lang="sr-Cyrl-CS"/>
              <a:t>а </a:t>
            </a:r>
            <a:r>
              <a:rPr lang="sr-Latn-CS"/>
              <a:t>разлик</a:t>
            </a:r>
            <a:r>
              <a:rPr lang="sr-Cyrl-CS"/>
              <a:t>а</a:t>
            </a:r>
            <a:r>
              <a:rPr lang="sr-Latn-CS"/>
              <a:t> на квадрат од средине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За број глава у бацању два новчића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0 је 1 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4 </a:t>
            </a:r>
            <a:r>
              <a:rPr lang="sr-Latn-CS"/>
              <a:t>парова новчића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1 је </a:t>
            </a:r>
            <a:r>
              <a:rPr lang="sr-Cyrl-CS"/>
              <a:t>1 </a:t>
            </a:r>
            <a:r>
              <a:rPr lang="sr-Latn-CS"/>
              <a:t>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2 </a:t>
            </a:r>
            <a:r>
              <a:rPr lang="sr-Latn-CS"/>
              <a:t>парова и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2 је</a:t>
            </a:r>
            <a:r>
              <a:rPr lang="sr-Cyrl-CS"/>
              <a:t> </a:t>
            </a:r>
            <a:r>
              <a:rPr lang="sr-Latn-CS"/>
              <a:t>1 јединица </a:t>
            </a:r>
            <a:r>
              <a:rPr lang="sr-Cyrl-CS"/>
              <a:t>од средине </a:t>
            </a:r>
            <a:r>
              <a:rPr lang="sr-Latn-CS"/>
              <a:t>и јавља се код 1/</a:t>
            </a:r>
            <a:r>
              <a:rPr lang="sr-Cyrl-CS"/>
              <a:t>4 </a:t>
            </a:r>
            <a:r>
              <a:rPr lang="sr-Latn-CS"/>
              <a:t>парова, тј. са вероватноћом</a:t>
            </a:r>
            <a:r>
              <a:rPr lang="sr-Cyrl-CS"/>
              <a:t> </a:t>
            </a:r>
            <a:r>
              <a:rPr lang="sr-Latn-CS"/>
              <a:t>1/</a:t>
            </a:r>
            <a:r>
              <a:rPr lang="sr-Cyrl-CS"/>
              <a:t>4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D187-BBF3-4D14-BD62-50E46D19C236}" type="slidenum">
              <a:rPr lang="en-US"/>
              <a:pPr/>
              <a:t>53</a:t>
            </a:fld>
            <a:endParaRPr lang="en-US"/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Варијанса се налази у квадрирању тих разлика, множећи их пропорци</a:t>
            </a:r>
            <a:r>
              <a:rPr lang="sr-Cyrl-CS" sz="2800"/>
              <a:t>ј</a:t>
            </a:r>
            <a:r>
              <a:rPr lang="sr-Latn-CS" sz="2800"/>
              <a:t>ом броја пута у којима </a:t>
            </a:r>
            <a:r>
              <a:rPr lang="sr-Cyrl-CS" sz="2800"/>
              <a:t>ћ</a:t>
            </a:r>
            <a:r>
              <a:rPr lang="sr-Latn-CS" sz="2800"/>
              <a:t>е се десити разлика (вероватноћ</a:t>
            </a:r>
            <a:r>
              <a:rPr lang="sr-Cyrl-CS" sz="2800"/>
              <a:t>ом</a:t>
            </a:r>
            <a:r>
              <a:rPr lang="sr-Latn-CS" sz="2800"/>
              <a:t>) и </a:t>
            </a:r>
            <a:r>
              <a:rPr lang="sr-Cyrl-CS" sz="2800"/>
              <a:t>сабирањем</a:t>
            </a:r>
            <a:r>
              <a:rPr lang="sr-Latn-CS" sz="2800"/>
              <a:t>: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Cyrl-CS" sz="2800"/>
              <a:t>В</a:t>
            </a:r>
            <a:r>
              <a:rPr lang="sr-Latn-CS" sz="2800"/>
              <a:t>аријансу случајне променљиве X са VАR(X)</a:t>
            </a:r>
          </a:p>
        </p:txBody>
      </p:sp>
      <p:sp>
        <p:nvSpPr>
          <p:cNvPr id="896004" name="Rectangle 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6005" name="Object 5"/>
          <p:cNvGraphicFramePr>
            <a:graphicFrameLocks noChangeAspect="1"/>
          </p:cNvGraphicFramePr>
          <p:nvPr/>
        </p:nvGraphicFramePr>
        <p:xfrm>
          <a:off x="142875" y="3419475"/>
          <a:ext cx="8867775" cy="692150"/>
        </p:xfrm>
        <a:graphic>
          <a:graphicData uri="http://schemas.openxmlformats.org/presentationml/2006/ole">
            <p:oleObj spid="_x0000_s896005" name="Equation" r:id="rId4" imgW="4521200" imgH="342900" progId="">
              <p:embed/>
            </p:oleObj>
          </a:graphicData>
        </a:graphic>
      </p:graphicFrame>
      <p:sp>
        <p:nvSpPr>
          <p:cNvPr id="896006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6007" name="Object 7"/>
          <p:cNvGraphicFramePr>
            <a:graphicFrameLocks noChangeAspect="1"/>
          </p:cNvGraphicFramePr>
          <p:nvPr/>
        </p:nvGraphicFramePr>
        <p:xfrm>
          <a:off x="1216025" y="4973638"/>
          <a:ext cx="3838575" cy="617537"/>
        </p:xfrm>
        <a:graphic>
          <a:graphicData uri="http://schemas.openxmlformats.org/presentationml/2006/ole">
            <p:oleObj spid="_x0000_s896007" name="Equation" r:id="rId5" imgW="1358310" imgH="215806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118C4-EF8A-43AF-9170-582EEB3F382A}" type="slidenum">
              <a:rPr lang="en-US"/>
              <a:pPr/>
              <a:t>54</a:t>
            </a:fld>
            <a:endParaRPr lang="en-US"/>
          </a:p>
        </p:txBody>
      </p:sp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и варијанса</a:t>
            </a:r>
            <a:endParaRPr lang="sr-Latn-CS"/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Latn-CS"/>
              <a:t>Kвадратни корен варијансе је стандардн</a:t>
            </a:r>
            <a:r>
              <a:rPr lang="sr-Cyrl-CS"/>
              <a:t>о </a:t>
            </a:r>
            <a:r>
              <a:rPr lang="sr-Latn-CS"/>
              <a:t>одступање случајне променљиве или расподеле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Г</a:t>
            </a:r>
            <a:r>
              <a:rPr lang="sr-Latn-CS"/>
              <a:t>рчко слово µ, које се изговара ''м</a:t>
            </a:r>
            <a:r>
              <a:rPr lang="sr-Cyrl-CS"/>
              <a:t>и</a:t>
            </a:r>
            <a:r>
              <a:rPr lang="sr-Latn-CS"/>
              <a:t>'', </a:t>
            </a:r>
            <a:r>
              <a:rPr lang="sr-Cyrl-CS"/>
              <a:t>користимо </a:t>
            </a:r>
            <a:r>
              <a:rPr lang="sr-Latn-CS"/>
              <a:t>за </a:t>
            </a:r>
            <a:r>
              <a:rPr lang="sr-Cyrl-CS"/>
              <a:t>средину</a:t>
            </a:r>
          </a:p>
          <a:p>
            <a:pPr>
              <a:lnSpc>
                <a:spcPct val="95000"/>
              </a:lnSpc>
            </a:pPr>
            <a:r>
              <a:rPr lang="sr-Cyrl-CS"/>
              <a:t>Г</a:t>
            </a:r>
            <a:r>
              <a:rPr lang="sr-Latn-CS"/>
              <a:t>рчко слово σ, ''сигма'', </a:t>
            </a:r>
            <a:r>
              <a:rPr lang="sr-Cyrl-CS"/>
              <a:t>користимо </a:t>
            </a:r>
            <a:r>
              <a:rPr lang="sr-Latn-CS"/>
              <a:t>за стандард</a:t>
            </a:r>
            <a:r>
              <a:rPr lang="sr-Cyrl-CS"/>
              <a:t>но одступање </a:t>
            </a:r>
            <a:r>
              <a:rPr lang="sr-Latn-CS"/>
              <a:t>расподеле вероватноће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Latn-CS"/>
              <a:t>Варијанса је σ</a:t>
            </a:r>
            <a:r>
              <a:rPr lang="sr-Latn-CS" baseline="30000"/>
              <a:t>2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085F7-C603-4AA1-8CBC-6A7548874EC4}" type="slidenum">
              <a:rPr lang="en-US"/>
              <a:pPr/>
              <a:t>55</a:t>
            </a:fld>
            <a:endParaRPr lang="en-US"/>
          </a:p>
        </p:txBody>
      </p:sp>
      <p:sp>
        <p:nvSpPr>
          <p:cNvPr id="90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Latn-CS" sz="2200"/>
              <a:t>Aко додамо константу случајној променљивој, нова променљива настала на тај начин има </a:t>
            </a:r>
            <a:r>
              <a:rPr lang="sr-Cyrl-CS" sz="2200"/>
              <a:t>средину </a:t>
            </a:r>
            <a:r>
              <a:rPr lang="sr-Latn-CS" sz="2200"/>
              <a:t>једнаку оној вредности коју има оригинална променљива плус константа</a:t>
            </a:r>
            <a:endParaRPr lang="sr-Cyrl-CS" sz="2200"/>
          </a:p>
          <a:p>
            <a:pPr>
              <a:lnSpc>
                <a:spcPct val="95000"/>
              </a:lnSpc>
            </a:pPr>
            <a:r>
              <a:rPr lang="sr-Latn-CS" sz="2200"/>
              <a:t>Варијанса и стандардн</a:t>
            </a:r>
            <a:r>
              <a:rPr lang="sr-Cyrl-CS" sz="2200"/>
              <a:t>о </a:t>
            </a:r>
            <a:r>
              <a:rPr lang="sr-Latn-CS" sz="2200"/>
              <a:t>одступање ће бити непромењен</a:t>
            </a:r>
            <a:r>
              <a:rPr lang="sr-Cyrl-CS" sz="2200"/>
              <a:t>и</a:t>
            </a:r>
          </a:p>
          <a:p>
            <a:pPr>
              <a:lnSpc>
                <a:spcPct val="95000"/>
              </a:lnSpc>
            </a:pPr>
            <a:r>
              <a:rPr lang="sr-Latn-CS" sz="2200"/>
              <a:t>Претпоставимо да је људска висина наша случајна променљива</a:t>
            </a:r>
            <a:endParaRPr lang="sr-Cyrl-CS" sz="2200"/>
          </a:p>
          <a:p>
            <a:pPr>
              <a:lnSpc>
                <a:spcPct val="95000"/>
              </a:lnSpc>
            </a:pPr>
            <a:r>
              <a:rPr lang="sr-Latn-CS" sz="2200"/>
              <a:t>Mожемо додати константу висини тако што ћемо мерити висину људи који стоје на кутији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Cyrl-CS" sz="1800"/>
              <a:t>Средина </a:t>
            </a:r>
            <a:r>
              <a:rPr lang="sr-Latn-CS" sz="1800"/>
              <a:t>висин</a:t>
            </a:r>
            <a:r>
              <a:rPr lang="sr-Cyrl-CS" sz="1800"/>
              <a:t>е </a:t>
            </a:r>
            <a:r>
              <a:rPr lang="sr-Latn-CS" sz="1800"/>
              <a:t>људи плус кутија </a:t>
            </a:r>
            <a:r>
              <a:rPr lang="sr-Cyrl-CS" sz="1800"/>
              <a:t>ћ</a:t>
            </a:r>
            <a:r>
              <a:rPr lang="sr-Latn-CS" sz="1800"/>
              <a:t>е сада бити </a:t>
            </a:r>
            <a:r>
              <a:rPr lang="sr-Cyrl-CS" sz="1800"/>
              <a:t>средина </a:t>
            </a:r>
            <a:r>
              <a:rPr lang="sr-Latn-CS" sz="1800"/>
              <a:t>висин</a:t>
            </a:r>
            <a:r>
              <a:rPr lang="sr-Cyrl-CS" sz="1800"/>
              <a:t>е </a:t>
            </a:r>
            <a:r>
              <a:rPr lang="sr-Latn-CS" sz="1800"/>
              <a:t>људи плус </a:t>
            </a:r>
            <a:r>
              <a:rPr lang="sr-Cyrl-CS" sz="1800"/>
              <a:t>константна </a:t>
            </a:r>
            <a:r>
              <a:rPr lang="sr-Latn-CS" sz="1800"/>
              <a:t>висина кутије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Latn-CS" sz="1800"/>
              <a:t>Kутија неће изменити променљивост у висинама. 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Latn-CS" sz="1800"/>
              <a:t>Kонстанту можемо одузети тако што ћемо замолити људе да стану у рупу одређене дубине како бисмо их измерили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Latn-CS" sz="1800"/>
              <a:t>Ово смањује </a:t>
            </a:r>
            <a:r>
              <a:rPr lang="sr-Cyrl-CS" sz="1800"/>
              <a:t>средину</a:t>
            </a:r>
            <a:r>
              <a:rPr lang="sr-Latn-CS" sz="1800"/>
              <a:t>, али варијанса остаје иста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C1309-EE50-4F81-80E3-D598EFF64171}" type="slidenum">
              <a:rPr lang="en-US"/>
              <a:pPr/>
              <a:t>56</a:t>
            </a:fld>
            <a:endParaRPr lang="en-US"/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/>
              <a:t>Aко помножимо случајну променљиву са позитивном константом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средина </a:t>
            </a:r>
            <a:r>
              <a:rPr lang="sr-Latn-CS" sz="2000"/>
              <a:t>и стандардн</a:t>
            </a:r>
            <a:r>
              <a:rPr lang="sr-Cyrl-CS" sz="2000"/>
              <a:t>о </a:t>
            </a:r>
            <a:r>
              <a:rPr lang="sr-Latn-CS" sz="2000"/>
              <a:t>одступање су помножен</a:t>
            </a:r>
            <a:r>
              <a:rPr lang="sr-Cyrl-CS" sz="2000"/>
              <a:t>и </a:t>
            </a:r>
            <a:r>
              <a:rPr lang="sr-Latn-CS" sz="2000"/>
              <a:t>константом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Latn-CS" sz="2000"/>
              <a:t>варијанса је помножена константом на квадрат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Cyrl-CS" sz="2400"/>
              <a:t>Дељење са </a:t>
            </a:r>
            <a:r>
              <a:rPr lang="sr-Latn-CS" sz="2400"/>
              <a:t>констант</a:t>
            </a:r>
            <a:r>
              <a:rPr lang="sr-Cyrl-CS" sz="2400"/>
              <a:t>ом </a:t>
            </a:r>
            <a:r>
              <a:rPr lang="sr-Latn-CS" sz="2400"/>
              <a:t>функционише на исти начин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Aко је константа негативна, </a:t>
            </a:r>
            <a:r>
              <a:rPr lang="sr-Cyrl-CS" sz="2400"/>
              <a:t>средина </a:t>
            </a:r>
            <a:r>
              <a:rPr lang="sr-Latn-CS" sz="2400"/>
              <a:t>се множи константом и због тога мења знак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Варијанса је помножена квадратом константе, који је позитиван, стога </a:t>
            </a:r>
            <a:r>
              <a:rPr lang="sr-Cyrl-CS" sz="2400"/>
              <a:t>варијанса </a:t>
            </a:r>
            <a:r>
              <a:rPr lang="sr-Latn-CS" sz="2400"/>
              <a:t>остаје позитивна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400"/>
              <a:t>Стандардн</a:t>
            </a:r>
            <a:r>
              <a:rPr lang="sr-Cyrl-CS" sz="2400"/>
              <a:t>о </a:t>
            </a:r>
            <a:r>
              <a:rPr lang="sr-Latn-CS" sz="2400"/>
              <a:t>одступање, кој</a:t>
            </a:r>
            <a:r>
              <a:rPr lang="sr-Cyrl-CS" sz="2400"/>
              <a:t>е </a:t>
            </a:r>
            <a:r>
              <a:rPr lang="sr-Latn-CS" sz="2400"/>
              <a:t>је квадратни корен варијансе, је увек позитивн</a:t>
            </a:r>
            <a:r>
              <a:rPr lang="sr-Cyrl-CS" sz="2400"/>
              <a:t>о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п</a:t>
            </a:r>
            <a:r>
              <a:rPr lang="sr-Latn-CS" sz="2000"/>
              <a:t>омножен</a:t>
            </a:r>
            <a:r>
              <a:rPr lang="sr-Cyrl-CS" sz="2000"/>
              <a:t>о </a:t>
            </a:r>
            <a:r>
              <a:rPr lang="sr-Latn-CS" sz="2000"/>
              <a:t>је апсолутном вредношћу константе, тј. константе без негативног знака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24DF4-0280-40C3-98C1-2809432629A7}" type="slidenum">
              <a:rPr lang="en-US"/>
              <a:pPr/>
              <a:t>57</a:t>
            </a:fld>
            <a:endParaRPr lang="en-US"/>
          </a:p>
        </p:txBody>
      </p:sp>
      <p:sp>
        <p:nvSpPr>
          <p:cNvPr id="90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Aко </a:t>
            </a:r>
            <a:r>
              <a:rPr lang="sr-Cyrl-CS"/>
              <a:t>саберемо </a:t>
            </a:r>
            <a:r>
              <a:rPr lang="sr-Latn-CS"/>
              <a:t>две случајне променљиве</a:t>
            </a:r>
            <a:endParaRPr lang="sr-Cyrl-CS"/>
          </a:p>
          <a:p>
            <a:pPr lvl="1"/>
            <a:r>
              <a:rPr lang="sr-Cyrl-CS"/>
              <a:t>средина </a:t>
            </a:r>
            <a:r>
              <a:rPr lang="sr-Latn-CS"/>
              <a:t>суме је сума </a:t>
            </a:r>
            <a:r>
              <a:rPr lang="sr-Cyrl-CS"/>
              <a:t>средина</a:t>
            </a:r>
            <a:r>
              <a:rPr lang="sr-Latn-CS"/>
              <a:t>, </a:t>
            </a:r>
            <a:endParaRPr lang="sr-Cyrl-CS"/>
          </a:p>
          <a:p>
            <a:pPr lvl="1"/>
            <a:r>
              <a:rPr lang="sr-Latn-CS"/>
              <a:t>и ако су две променљиве независне, варијанса суме је сума њихових варијанси</a:t>
            </a:r>
            <a:endParaRPr lang="sr-Cyrl-CS"/>
          </a:p>
          <a:p>
            <a:r>
              <a:rPr lang="sr-Latn-CS"/>
              <a:t>Aко две променљиве нису независне</a:t>
            </a:r>
            <a:endParaRPr lang="sr-Cyrl-CS"/>
          </a:p>
          <a:p>
            <a:pPr lvl="1"/>
            <a:r>
              <a:rPr lang="sr-Cyrl-CS"/>
              <a:t>средина </a:t>
            </a:r>
            <a:r>
              <a:rPr lang="sr-Latn-CS"/>
              <a:t>суме остаје сума </a:t>
            </a:r>
            <a:r>
              <a:rPr lang="sr-Cyrl-CS"/>
              <a:t>средина</a:t>
            </a:r>
            <a:r>
              <a:rPr lang="sr-Latn-CS"/>
              <a:t>, </a:t>
            </a:r>
            <a:r>
              <a:rPr lang="sr-Cyrl-CS"/>
              <a:t>али</a:t>
            </a:r>
          </a:p>
          <a:p>
            <a:pPr lvl="1"/>
            <a:r>
              <a:rPr lang="sr-Latn-CS"/>
              <a:t>варијанса суме није сума варијанси</a:t>
            </a:r>
            <a:endParaRPr lang="sr-Cyrl-CS"/>
          </a:p>
          <a:p>
            <a:r>
              <a:rPr lang="sr-Latn-CS"/>
              <a:t>Независност је веома бит</a:t>
            </a:r>
            <a:r>
              <a:rPr lang="sr-Cyrl-CS"/>
              <a:t>а</a:t>
            </a:r>
            <a:r>
              <a:rPr lang="sr-Latn-CS"/>
              <a:t>н услов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6EB7-1874-47FF-A800-EE47835DB199}" type="slidenum">
              <a:rPr lang="en-US"/>
              <a:pPr/>
              <a:t>58</a:t>
            </a:fld>
            <a:endParaRPr lang="en-US"/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000"/>
              <a:t>Aко одузмемо једну слу</a:t>
            </a:r>
            <a:r>
              <a:rPr lang="sr-Cyrl-CS" sz="2000"/>
              <a:t>ч</a:t>
            </a:r>
            <a:r>
              <a:rPr lang="sr-Latn-CS" sz="2000"/>
              <a:t>ајну променљиву од друге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1800"/>
              <a:t>средина </a:t>
            </a:r>
            <a:r>
              <a:rPr lang="sr-Latn-CS" sz="1800"/>
              <a:t>разлике је разлика између </a:t>
            </a:r>
            <a:r>
              <a:rPr lang="sr-Cyrl-CS" sz="1800"/>
              <a:t>средина</a:t>
            </a:r>
            <a:r>
              <a:rPr lang="sr-Latn-CS" sz="1800"/>
              <a:t>, и </a:t>
            </a:r>
            <a:endParaRPr lang="sr-Cyrl-CS" sz="1800"/>
          </a:p>
          <a:p>
            <a:pPr lvl="1">
              <a:lnSpc>
                <a:spcPct val="90000"/>
              </a:lnSpc>
            </a:pPr>
            <a:r>
              <a:rPr lang="sr-Latn-CS" sz="1800"/>
              <a:t>ако су две променљиве независне, варијанса разлике је сума њихових варијанси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sr-Latn-CS" sz="2000"/>
              <a:t>Претпоставимо да меримо висине људи који стоје у рупама </a:t>
            </a:r>
            <a:r>
              <a:rPr lang="sr-Cyrl-CS" sz="2000"/>
              <a:t>случајне </a:t>
            </a:r>
            <a:r>
              <a:rPr lang="sr-Latn-CS" sz="2000"/>
              <a:t>дубине, а висина коју меримо је она изнад нивоа земље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1800"/>
              <a:t>средина </a:t>
            </a:r>
            <a:r>
              <a:rPr lang="sr-Latn-CS" sz="1800"/>
              <a:t>висина изнад земље је </a:t>
            </a:r>
            <a:r>
              <a:rPr lang="sr-Cyrl-CS" sz="1800"/>
              <a:t>средина </a:t>
            </a:r>
            <a:r>
              <a:rPr lang="sr-Latn-CS" sz="1800"/>
              <a:t>висина људи минус </a:t>
            </a:r>
            <a:r>
              <a:rPr lang="sr-Cyrl-CS" sz="1800"/>
              <a:t>средина </a:t>
            </a:r>
            <a:r>
              <a:rPr lang="sr-Latn-CS" sz="1800"/>
              <a:t>дубин</a:t>
            </a:r>
            <a:r>
              <a:rPr lang="sr-Cyrl-CS" sz="1800"/>
              <a:t>е </a:t>
            </a:r>
            <a:r>
              <a:rPr lang="sr-Latn-CS" sz="1800"/>
              <a:t>рупе</a:t>
            </a:r>
            <a:endParaRPr lang="sr-Cyrl-CS" sz="1800"/>
          </a:p>
          <a:p>
            <a:pPr lvl="1">
              <a:lnSpc>
                <a:spcPct val="90000"/>
              </a:lnSpc>
            </a:pPr>
            <a:r>
              <a:rPr lang="sr-Cyrl-CS" sz="1800"/>
              <a:t>в</a:t>
            </a:r>
            <a:r>
              <a:rPr lang="sr-Latn-CS" sz="1800"/>
              <a:t>аријабилност је порасла, јер неки ниски људи стоје у дубоким рупама</a:t>
            </a:r>
            <a:r>
              <a:rPr lang="sr-Cyrl-CS" sz="1800"/>
              <a:t>, </a:t>
            </a:r>
            <a:r>
              <a:rPr lang="sr-Latn-CS" sz="1800"/>
              <a:t>а неки високи људи стоје у плитким рупама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sr-Latn-CS" sz="2000"/>
              <a:t>Aко променљиве нису независне, адитивност варијанси се рашчлањује, као </a:t>
            </a:r>
            <a:r>
              <a:rPr lang="sr-Cyrl-CS" sz="2000"/>
              <a:t>ш</a:t>
            </a:r>
            <a:r>
              <a:rPr lang="sr-Latn-CS" sz="2000"/>
              <a:t>то је случај за две променљиве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1800"/>
              <a:t>к</a:t>
            </a:r>
            <a:r>
              <a:rPr lang="sr-Latn-CS" sz="1800"/>
              <a:t>ада људи покушају да се сакрију у рупама, </a:t>
            </a:r>
            <a:r>
              <a:rPr lang="sr-Cyrl-CS" sz="1800"/>
              <a:t>они </a:t>
            </a:r>
            <a:r>
              <a:rPr lang="sr-Latn-CS" sz="1800"/>
              <a:t>морају </a:t>
            </a:r>
            <a:r>
              <a:rPr lang="sr-Cyrl-CS" sz="1800"/>
              <a:t>да пронађу </a:t>
            </a:r>
            <a:r>
              <a:rPr lang="sr-Latn-CS" sz="1800"/>
              <a:t>рупу која је довољно дубока да би то могли</a:t>
            </a:r>
            <a:r>
              <a:rPr lang="sr-Cyrl-CS" sz="1800"/>
              <a:t> да ураде</a:t>
            </a:r>
            <a:r>
              <a:rPr lang="sr-Latn-CS" sz="1800"/>
              <a:t>, варијабилност је</a:t>
            </a:r>
            <a:r>
              <a:rPr lang="sr-Cyrl-CS" sz="1800"/>
              <a:t> </a:t>
            </a:r>
            <a:r>
              <a:rPr lang="sr-Latn-CS" sz="1800"/>
              <a:t>опет смањена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6D7E-633E-413A-9DE2-0460BB24F78D}" type="slidenum">
              <a:rPr lang="en-US"/>
              <a:pPr/>
              <a:t>59</a:t>
            </a:fld>
            <a:endParaRPr lang="en-US"/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08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229600" cy="4725988"/>
          </a:xfrm>
        </p:spPr>
        <p:txBody>
          <a:bodyPr/>
          <a:lstStyle/>
          <a:p>
            <a:r>
              <a:rPr lang="sr-Cyrl-CS" sz="2800"/>
              <a:t>М</a:t>
            </a:r>
            <a:r>
              <a:rPr lang="sr-Latn-CS" sz="2800"/>
              <a:t>о</a:t>
            </a:r>
            <a:r>
              <a:rPr lang="sr-Cyrl-CS" sz="2800"/>
              <a:t>ж</a:t>
            </a:r>
            <a:r>
              <a:rPr lang="sr-Latn-CS" sz="2800"/>
              <a:t>емо </a:t>
            </a:r>
            <a:r>
              <a:rPr lang="sr-Cyrl-CS" sz="2800"/>
              <a:t>про</a:t>
            </a:r>
            <a:r>
              <a:rPr lang="sr-Latn-CS" sz="2800"/>
              <a:t>на</a:t>
            </a:r>
            <a:r>
              <a:rPr lang="sr-Cyrl-CS" sz="2800"/>
              <a:t>ћ</a:t>
            </a:r>
            <a:r>
              <a:rPr lang="sr-Latn-CS" sz="2800"/>
              <a:t>и </a:t>
            </a:r>
            <a:r>
              <a:rPr lang="sr-Cyrl-CS" sz="2800"/>
              <a:t>средину </a:t>
            </a:r>
            <a:r>
              <a:rPr lang="sr-Latn-CS" sz="2800"/>
              <a:t>и варијансу Биномне расподеле уз помоћ параметара </a:t>
            </a:r>
            <a:r>
              <a:rPr lang="sr-Latn-CS" sz="2800" i="1"/>
              <a:t>n</a:t>
            </a:r>
            <a:r>
              <a:rPr lang="sr-Latn-CS" sz="2800"/>
              <a:t> и </a:t>
            </a:r>
            <a:r>
              <a:rPr lang="sr-Latn-CS" sz="2800" i="1"/>
              <a:t>p</a:t>
            </a:r>
            <a:endParaRPr lang="sr-Cyrl-CS" sz="2800" i="1"/>
          </a:p>
          <a:p>
            <a:r>
              <a:rPr lang="sr-Latn-CS" sz="2800"/>
              <a:t>Размотримо прво да је </a:t>
            </a:r>
            <a:r>
              <a:rPr lang="sr-Latn-CS" sz="2800" i="1"/>
              <a:t>n</a:t>
            </a:r>
            <a:r>
              <a:rPr lang="sr-Latn-CS" sz="2800"/>
              <a:t> = 1</a:t>
            </a:r>
            <a:r>
              <a:rPr lang="sr-Cyrl-CS" sz="2800"/>
              <a:t>, где је</a:t>
            </a:r>
            <a:r>
              <a:rPr lang="sr-Latn-CS" sz="2800"/>
              <a:t> расподела вероватноће: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pPr>
              <a:spcBef>
                <a:spcPct val="40000"/>
              </a:spcBef>
            </a:pPr>
            <a:r>
              <a:rPr lang="sr-Latn-CS" sz="2800"/>
              <a:t>Стога је </a:t>
            </a:r>
            <a:r>
              <a:rPr lang="sr-Cyrl-CS" sz="2800"/>
              <a:t>средина</a:t>
            </a:r>
          </a:p>
          <a:p>
            <a:pPr>
              <a:buFontTx/>
              <a:buNone/>
            </a:pPr>
            <a:r>
              <a:rPr lang="sr-Cyrl-CS" sz="2800"/>
              <a:t>     </a:t>
            </a:r>
            <a:r>
              <a:rPr lang="sr-Latn-CS" sz="2800"/>
              <a:t>0 x (1 - </a:t>
            </a:r>
            <a:r>
              <a:rPr lang="sr-Latn-CS" sz="2800" i="1"/>
              <a:t>p</a:t>
            </a:r>
            <a:r>
              <a:rPr lang="sr-Latn-CS" sz="2800"/>
              <a:t>) + 1 x </a:t>
            </a:r>
            <a:r>
              <a:rPr lang="sr-Latn-CS" sz="2800" i="1"/>
              <a:t>p</a:t>
            </a:r>
            <a:r>
              <a:rPr lang="sr-Latn-CS" sz="2800"/>
              <a:t> = </a:t>
            </a:r>
            <a:r>
              <a:rPr lang="sr-Latn-CS" sz="2800" i="1"/>
              <a:t>p</a:t>
            </a:r>
            <a:endParaRPr lang="sr-Cyrl-CS" sz="2800"/>
          </a:p>
          <a:p>
            <a:pPr>
              <a:buFontTx/>
              <a:buNone/>
            </a:pPr>
            <a:endParaRPr lang="sr-Latn-CS" sz="2800"/>
          </a:p>
        </p:txBody>
      </p:sp>
      <p:graphicFrame>
        <p:nvGraphicFramePr>
          <p:cNvPr id="90829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8275" y="3700463"/>
          <a:ext cx="5375275" cy="1271587"/>
        </p:xfrm>
        <a:graphic>
          <a:graphicData uri="http://schemas.openxmlformats.org/presentationml/2006/ole">
            <p:oleObj spid="_x0000_s908292" name="Document" r:id="rId4" imgW="5753279" imgH="52665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6A490-86F2-497D-A86F-56B4EFDBEBB8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Табела </a:t>
            </a:r>
            <a:r>
              <a:rPr lang="sr-Cyrl-CS" sz="2600"/>
              <a:t>2</a:t>
            </a:r>
            <a:r>
              <a:rPr lang="sr-Latn-CS" sz="2600"/>
              <a:t>.1  </a:t>
            </a:r>
            <a:r>
              <a:rPr lang="sv-SE" sz="2600"/>
              <a:t>Умрли према полу и узроку, Енглеска и Велс, </a:t>
            </a:r>
            <a:r>
              <a:rPr lang="sr-Latn-CS" sz="2600"/>
              <a:t>1989 (OPCS 1991, DH2 No. 10)</a:t>
            </a:r>
          </a:p>
        </p:txBody>
      </p:sp>
      <p:graphicFrame>
        <p:nvGraphicFramePr>
          <p:cNvPr id="799747" name="Object 3"/>
          <p:cNvGraphicFramePr>
            <a:graphicFrameLocks noChangeAspect="1"/>
          </p:cNvGraphicFramePr>
          <p:nvPr>
            <p:ph idx="1"/>
          </p:nvPr>
        </p:nvGraphicFramePr>
        <p:xfrm>
          <a:off x="479425" y="1409700"/>
          <a:ext cx="7994650" cy="4899025"/>
        </p:xfrm>
        <a:graphic>
          <a:graphicData uri="http://schemas.openxmlformats.org/presentationml/2006/ole">
            <p:oleObj spid="_x0000_s799747" name="Document" r:id="rId4" imgW="6013991" imgH="375968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C171B-3C2B-41F0-B801-705C558CCFE4}" type="slidenum">
              <a:rPr lang="en-US"/>
              <a:pPr/>
              <a:t>60</a:t>
            </a:fld>
            <a:endParaRPr lang="en-US"/>
          </a:p>
        </p:txBody>
      </p:sp>
      <p:sp>
        <p:nvSpPr>
          <p:cNvPr id="91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Варијанса је</a:t>
            </a: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sr-Latn-CS" sz="2800"/>
              <a:t>роменљива из Биномне расподеле са параметрима </a:t>
            </a:r>
            <a:r>
              <a:rPr lang="sr-Latn-CS" sz="2800" i="1"/>
              <a:t>n</a:t>
            </a:r>
            <a:r>
              <a:rPr lang="sr-Latn-CS" sz="2800"/>
              <a:t> и </a:t>
            </a:r>
            <a:r>
              <a:rPr lang="sr-Latn-CS" sz="2800" i="1"/>
              <a:t>p</a:t>
            </a:r>
            <a:r>
              <a:rPr lang="sr-Latn-CS" sz="2800"/>
              <a:t> је сума </a:t>
            </a:r>
            <a:r>
              <a:rPr lang="sr-Latn-CS" sz="2800" i="1"/>
              <a:t>n</a:t>
            </a:r>
            <a:r>
              <a:rPr lang="sr-Latn-CS" sz="2800"/>
              <a:t> независних променљивих из Биномне расподеле са параметрима 1 и </a:t>
            </a:r>
            <a:r>
              <a:rPr lang="sr-Latn-CS" sz="2800" i="1"/>
              <a:t>p</a:t>
            </a:r>
            <a:endParaRPr lang="sr-Cyrl-CS" sz="2800" i="1"/>
          </a:p>
          <a:p>
            <a:pPr lvl="1">
              <a:lnSpc>
                <a:spcPct val="90000"/>
              </a:lnSpc>
            </a:pPr>
            <a:r>
              <a:rPr lang="sr-Cyrl-CS" sz="2400"/>
              <a:t>њ</a:t>
            </a:r>
            <a:r>
              <a:rPr lang="sr-Latn-CS" sz="2400"/>
              <a:t>ена </a:t>
            </a:r>
            <a:r>
              <a:rPr lang="sr-Cyrl-CS" sz="2400"/>
              <a:t>средина </a:t>
            </a:r>
            <a:r>
              <a:rPr lang="sr-Latn-CS" sz="2400"/>
              <a:t>сума </a:t>
            </a:r>
            <a:r>
              <a:rPr lang="sr-Latn-CS" sz="2400" i="1"/>
              <a:t>n</a:t>
            </a:r>
            <a:r>
              <a:rPr lang="sr-Latn-CS" sz="2400"/>
              <a:t> </a:t>
            </a:r>
            <a:r>
              <a:rPr lang="sr-Cyrl-CS" sz="2400"/>
              <a:t>средина </a:t>
            </a:r>
            <a:r>
              <a:rPr lang="sr-Latn-CS" sz="2400"/>
              <a:t>које су једнаке </a:t>
            </a:r>
            <a:r>
              <a:rPr lang="sr-Latn-CS" sz="2400" i="1"/>
              <a:t>p</a:t>
            </a:r>
            <a:r>
              <a:rPr lang="sr-Latn-CS" sz="2400"/>
              <a:t>, а њена варијанса је сума </a:t>
            </a:r>
            <a:r>
              <a:rPr lang="sr-Latn-CS" sz="2400" i="1"/>
              <a:t>n</a:t>
            </a:r>
            <a:r>
              <a:rPr lang="sr-Latn-CS" sz="2400"/>
              <a:t> варијанси једнаких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с</a:t>
            </a:r>
            <a:r>
              <a:rPr lang="sr-Latn-CS" sz="2400"/>
              <a:t>тога Биномна расподела има </a:t>
            </a:r>
            <a:r>
              <a:rPr lang="sr-Cyrl-CS" sz="2400"/>
              <a:t>средину </a:t>
            </a:r>
            <a:r>
              <a:rPr lang="sr-Latn-CS" sz="2400" i="1"/>
              <a:t>= np</a:t>
            </a:r>
            <a:r>
              <a:rPr lang="sr-Latn-CS" sz="2400"/>
              <a:t> и варијанс</a:t>
            </a:r>
            <a:r>
              <a:rPr lang="sr-Cyrl-CS" sz="2400"/>
              <a:t>у</a:t>
            </a:r>
            <a:r>
              <a:rPr lang="sr-Latn-CS" sz="2400"/>
              <a:t> = </a:t>
            </a:r>
            <a:r>
              <a:rPr lang="sr-Latn-CS" sz="2400" i="1"/>
              <a:t>np</a:t>
            </a:r>
            <a:r>
              <a:rPr lang="sr-Cyrl-CS" sz="2400"/>
              <a:t>(1-</a:t>
            </a:r>
            <a:r>
              <a:rPr lang="sr-Latn-CS" sz="2400" i="1"/>
              <a:t>p</a:t>
            </a:r>
            <a:r>
              <a:rPr lang="sr-Cyrl-CS" sz="2400"/>
              <a:t>)</a:t>
            </a:r>
            <a:endParaRPr lang="sr-Latn-CS" sz="2400"/>
          </a:p>
        </p:txBody>
      </p:sp>
      <p:sp>
        <p:nvSpPr>
          <p:cNvPr id="91034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0341" name="Object 5"/>
          <p:cNvGraphicFramePr>
            <a:graphicFrameLocks noChangeAspect="1"/>
          </p:cNvGraphicFramePr>
          <p:nvPr/>
        </p:nvGraphicFramePr>
        <p:xfrm>
          <a:off x="0" y="2263775"/>
          <a:ext cx="9144000" cy="474663"/>
        </p:xfrm>
        <a:graphic>
          <a:graphicData uri="http://schemas.openxmlformats.org/presentationml/2006/ole">
            <p:oleObj spid="_x0000_s910341" name="Equation" r:id="rId4" imgW="4406900" imgH="2286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0218-E797-48F7-A408-9C7E347A0347}" type="slidenum">
              <a:rPr lang="en-US"/>
              <a:pPr/>
              <a:t>61</a:t>
            </a:fld>
            <a:endParaRPr lang="en-US"/>
          </a:p>
        </p:txBody>
      </p:sp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K</a:t>
            </a:r>
            <a:r>
              <a:rPr lang="en-GB" sz="3600"/>
              <a:t>арактеристике </a:t>
            </a:r>
            <a:r>
              <a:rPr lang="sr-Cyrl-CS" sz="3600"/>
              <a:t>средине </a:t>
            </a:r>
            <a:r>
              <a:rPr lang="en-GB" sz="3600"/>
              <a:t>и варијансе</a:t>
            </a:r>
            <a:endParaRPr lang="sr-Latn-CS" sz="3600"/>
          </a:p>
        </p:txBody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Желимо </a:t>
            </a:r>
            <a:r>
              <a:rPr lang="sr-Cyrl-CS"/>
              <a:t>да пр</a:t>
            </a:r>
            <a:r>
              <a:rPr lang="sr-Latn-CS"/>
              <a:t>оцен</a:t>
            </a:r>
            <a:r>
              <a:rPr lang="sr-Cyrl-CS"/>
              <a:t>имо </a:t>
            </a:r>
            <a:r>
              <a:rPr lang="sr-Latn-CS"/>
              <a:t>варијанс</a:t>
            </a:r>
            <a:r>
              <a:rPr lang="sr-Cyrl-CS"/>
              <a:t>у ч</a:t>
            </a:r>
            <a:r>
              <a:rPr lang="sr-Latn-CS"/>
              <a:t>ија очекивана вредност је варијанс</a:t>
            </a:r>
            <a:r>
              <a:rPr lang="sr-Cyrl-CS"/>
              <a:t>а </a:t>
            </a:r>
            <a:r>
              <a:rPr lang="sr-Latn-CS"/>
              <a:t>популациј</a:t>
            </a:r>
            <a:r>
              <a:rPr lang="sr-Cyrl-CS"/>
              <a:t>е</a:t>
            </a:r>
          </a:p>
          <a:p>
            <a:r>
              <a:rPr lang="sr-Latn-CS"/>
              <a:t>Очекивана вредност од</a:t>
            </a:r>
            <a:r>
              <a:rPr lang="sr-Cyrl-CS"/>
              <a:t>  </a:t>
            </a:r>
          </a:p>
          <a:p>
            <a:pPr>
              <a:buFontTx/>
              <a:buNone/>
            </a:pPr>
            <a:r>
              <a:rPr lang="sr-Cyrl-CS"/>
              <a:t>   </a:t>
            </a:r>
            <a:r>
              <a:rPr lang="sr-Latn-CS"/>
              <a:t>се може показати као  </a:t>
            </a:r>
            <a:endParaRPr lang="sr-Cyrl-CS"/>
          </a:p>
          <a:p>
            <a:pPr lvl="1"/>
            <a:r>
              <a:rPr lang="sr-Latn-CS"/>
              <a:t>стога делимо са </a:t>
            </a:r>
            <a:r>
              <a:rPr lang="sr-Latn-CS" i="1"/>
              <a:t>n</a:t>
            </a:r>
            <a:r>
              <a:rPr lang="sr-Latn-CS"/>
              <a:t> -1</a:t>
            </a:r>
            <a:r>
              <a:rPr lang="sr-Cyrl-CS"/>
              <a:t>, а </a:t>
            </a:r>
            <a:r>
              <a:rPr lang="sr-Latn-CS"/>
              <a:t>не са </a:t>
            </a:r>
            <a:r>
              <a:rPr lang="sr-Latn-CS" i="1"/>
              <a:t>n</a:t>
            </a:r>
            <a:r>
              <a:rPr lang="sr-Latn-CS"/>
              <a:t>, да бисмо добили </a:t>
            </a:r>
            <a:r>
              <a:rPr lang="sr-Cyrl-CS"/>
              <a:t>нашу </a:t>
            </a:r>
            <a:r>
              <a:rPr lang="sr-Latn-CS"/>
              <a:t>процену варијансе</a:t>
            </a:r>
          </a:p>
        </p:txBody>
      </p:sp>
      <p:sp>
        <p:nvSpPr>
          <p:cNvPr id="912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2389" name="Object 5"/>
          <p:cNvGraphicFramePr>
            <a:graphicFrameLocks noChangeAspect="1"/>
          </p:cNvGraphicFramePr>
          <p:nvPr/>
        </p:nvGraphicFramePr>
        <p:xfrm>
          <a:off x="5541963" y="3048000"/>
          <a:ext cx="1435100" cy="612775"/>
        </p:xfrm>
        <a:graphic>
          <a:graphicData uri="http://schemas.openxmlformats.org/presentationml/2006/ole">
            <p:oleObj spid="_x0000_s912389" name="Equation" r:id="rId4" imgW="647700" imgH="279400" progId="">
              <p:embed/>
            </p:oleObj>
          </a:graphicData>
        </a:graphic>
      </p:graphicFrame>
      <p:sp>
        <p:nvSpPr>
          <p:cNvPr id="912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2391" name="Object 7"/>
          <p:cNvGraphicFramePr>
            <a:graphicFrameLocks noChangeAspect="1"/>
          </p:cNvGraphicFramePr>
          <p:nvPr/>
        </p:nvGraphicFramePr>
        <p:xfrm>
          <a:off x="5095875" y="3762375"/>
          <a:ext cx="2071688" cy="476250"/>
        </p:xfrm>
        <a:graphic>
          <a:graphicData uri="http://schemas.openxmlformats.org/presentationml/2006/ole">
            <p:oleObj spid="_x0000_s912391" name="Equation" r:id="rId5" imgW="825500" imgH="1905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9841F-B541-4075-B97D-AD72C5070AAF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Табела </a:t>
            </a:r>
            <a:r>
              <a:rPr lang="sr-Cyrl-CS" sz="2600"/>
              <a:t>2</a:t>
            </a:r>
            <a:r>
              <a:rPr lang="sr-Latn-CS" sz="2600"/>
              <a:t>.1  </a:t>
            </a:r>
            <a:r>
              <a:rPr lang="sv-SE" sz="2600"/>
              <a:t>Умрли према полу и узроку, Енглеска и Велс, </a:t>
            </a:r>
            <a:r>
              <a:rPr lang="sr-Latn-CS" sz="2600"/>
              <a:t>1989 (OPCS 1991, DH2 No. 10)</a:t>
            </a:r>
          </a:p>
        </p:txBody>
      </p:sp>
      <p:graphicFrame>
        <p:nvGraphicFramePr>
          <p:cNvPr id="801795" name="Object 3"/>
          <p:cNvGraphicFramePr>
            <a:graphicFrameLocks noChangeAspect="1"/>
          </p:cNvGraphicFramePr>
          <p:nvPr>
            <p:ph idx="1"/>
          </p:nvPr>
        </p:nvGraphicFramePr>
        <p:xfrm>
          <a:off x="1495425" y="1374775"/>
          <a:ext cx="6581775" cy="5051425"/>
        </p:xfrm>
        <a:graphic>
          <a:graphicData uri="http://schemas.openxmlformats.org/presentationml/2006/ole">
            <p:oleObj spid="_x0000_s801795" name="Document" r:id="rId4" imgW="6023700" imgH="459412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FDAC9-0E1B-4182-93A0-64D544F4B83F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/>
              <a:t>Табела </a:t>
            </a:r>
            <a:r>
              <a:rPr lang="sr-Cyrl-CS" sz="2400"/>
              <a:t>2</a:t>
            </a:r>
            <a:r>
              <a:rPr lang="sr-Latn-CS" sz="2400"/>
              <a:t>.2 </a:t>
            </a:r>
            <a:r>
              <a:rPr lang="sv-SE" sz="2400"/>
              <a:t>Умрли према полу и узроку, Енглеска и Велс, 1989, заокружен</a:t>
            </a:r>
            <a:r>
              <a:rPr lang="sr-Cyrl-CS" sz="2400"/>
              <a:t>и </a:t>
            </a:r>
            <a:r>
              <a:rPr lang="sv-SE" sz="2400"/>
              <a:t>на једну значајну бројку</a:t>
            </a:r>
            <a:r>
              <a:rPr lang="sr-Latn-CS" sz="2400"/>
              <a:t> </a:t>
            </a:r>
          </a:p>
        </p:txBody>
      </p:sp>
      <p:graphicFrame>
        <p:nvGraphicFramePr>
          <p:cNvPr id="803843" name="Object 3"/>
          <p:cNvGraphicFramePr>
            <a:graphicFrameLocks noChangeAspect="1"/>
          </p:cNvGraphicFramePr>
          <p:nvPr>
            <p:ph idx="1"/>
          </p:nvPr>
        </p:nvGraphicFramePr>
        <p:xfrm>
          <a:off x="541338" y="1362075"/>
          <a:ext cx="8396287" cy="4978400"/>
        </p:xfrm>
        <a:graphic>
          <a:graphicData uri="http://schemas.openxmlformats.org/presentationml/2006/ole">
            <p:oleObj spid="_x0000_s803843" name="Document" r:id="rId4" imgW="6037365" imgH="375968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DE17-12E7-4A15-AB74-A1E68D19CC3B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/>
              <a:t>Табела </a:t>
            </a:r>
            <a:r>
              <a:rPr lang="sr-Cyrl-CS" sz="2400"/>
              <a:t>2</a:t>
            </a:r>
            <a:r>
              <a:rPr lang="sr-Latn-CS" sz="2400"/>
              <a:t>.2 </a:t>
            </a:r>
            <a:r>
              <a:rPr lang="sv-SE" sz="2400"/>
              <a:t>Умрли према полу и узроку, Енглеска и Велс, 1989, заокружен</a:t>
            </a:r>
            <a:r>
              <a:rPr lang="sr-Cyrl-CS" sz="2400"/>
              <a:t>и </a:t>
            </a:r>
            <a:r>
              <a:rPr lang="sv-SE" sz="2400"/>
              <a:t>на једну значајну бројку</a:t>
            </a:r>
            <a:endParaRPr lang="sr-Latn-CS" sz="2400"/>
          </a:p>
        </p:txBody>
      </p:sp>
      <p:graphicFrame>
        <p:nvGraphicFramePr>
          <p:cNvPr id="805891" name="Object 3"/>
          <p:cNvGraphicFramePr>
            <a:graphicFrameLocks noChangeAspect="1"/>
          </p:cNvGraphicFramePr>
          <p:nvPr>
            <p:ph idx="1"/>
          </p:nvPr>
        </p:nvGraphicFramePr>
        <p:xfrm>
          <a:off x="1025525" y="1387475"/>
          <a:ext cx="6365875" cy="5045075"/>
        </p:xfrm>
        <a:graphic>
          <a:graphicData uri="http://schemas.openxmlformats.org/presentationml/2006/ole">
            <p:oleObj spid="_x0000_s805891" name="Document" r:id="rId4" imgW="6023700" imgH="459412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108</TotalTime>
  <Words>4209</Words>
  <Application>Microsoft Office PowerPoint</Application>
  <PresentationFormat>On-screen Show (4:3)</PresentationFormat>
  <Paragraphs>505</Paragraphs>
  <Slides>61</Slides>
  <Notes>61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FIT slajd predavanja</vt:lpstr>
      <vt:lpstr>Document</vt:lpstr>
      <vt:lpstr>Equation</vt:lpstr>
      <vt:lpstr>      ПРЕДСТАВЉАЊЕ ПОДАТАКА И ВЕРОВАТНОЋА </vt:lpstr>
      <vt:lpstr>Стопе и пропорције (rates and proportions)</vt:lpstr>
      <vt:lpstr>Стопе и пропорције (rates and proportions)</vt:lpstr>
      <vt:lpstr>Значајне бројке (significant figures)</vt:lpstr>
      <vt:lpstr>Значајне бројке (significant figures)</vt:lpstr>
      <vt:lpstr>Табела 2.1  Умрли према полу и узроку, Енглеска и Велс, 1989 (OPCS 1991, DH2 No. 10)</vt:lpstr>
      <vt:lpstr>Табела 2.1  Умрли према полу и узроку, Енглеска и Велс, 1989 (OPCS 1991, DH2 No. 10)</vt:lpstr>
      <vt:lpstr>Табела 2.2 Умрли према полу и узроку, Енглеска и Велс, 1989, заокружени на једну значајну бројку </vt:lpstr>
      <vt:lpstr>Табела 2.2 Умрли према полу и узроку, Енглеска и Велс, 1989, заокружени на једну значајну бројку</vt:lpstr>
      <vt:lpstr>Табела 2.3  Умрли према полу, Енглеска и Велс, 1989, за главне узроке </vt:lpstr>
      <vt:lpstr>Представљање табела </vt:lpstr>
      <vt:lpstr>Kружни графикони (pie charts) </vt:lpstr>
      <vt:lpstr>Kружни графикони (pie charts)</vt:lpstr>
      <vt:lpstr>Kружни графикон који показује расподелу узрока смрти међу женама, Енглеска и Велс, 1983 </vt:lpstr>
      <vt:lpstr>Стубичасти или тракасти графикони (bar charts)</vt:lpstr>
      <vt:lpstr>Тракасти графикон приказује однос између смртности због рака једњака и године, Енглеска и Велс, 1960-1969 </vt:lpstr>
      <vt:lpstr>Тракасти графикон показује однос између распрострањености само-пријављивања губљења даха међу ученицима и два могућа узрочна фактора </vt:lpstr>
      <vt:lpstr>Тракасти графикони који приказују умрле према полу и узроку, Енглеска и Велс, 1989 (OPCS 1991, DH2 No. 10) </vt:lpstr>
      <vt:lpstr>Дијаграми растурања (scatter diagrams) </vt:lpstr>
      <vt:lpstr>Дијаграм растурања који приказује однос између виталног капацитета и висине за групу студенткиња медицине </vt:lpstr>
      <vt:lpstr>Дијаграми растурања (scatter diagrams)</vt:lpstr>
      <vt:lpstr>Дијаграми растурања који приказују беланчевине измерене код алкохоличара и контролисаних </vt:lpstr>
      <vt:lpstr>Линијски график који приказује промене смртности од рака једњака (oesophagus) током времена </vt:lpstr>
      <vt:lpstr>Линијски графикон за приказивање реаговања на примену зидовудина (zidovudine) у две групе AИДС пацијената </vt:lpstr>
      <vt:lpstr>Тракасти графикон са изостављеном нулом на вертикалној скали</vt:lpstr>
      <vt:lpstr>Линијски графикон са недостајућом нулом, продуженом вертикалном и скраћеном хоризонталном скалом, ''ђиха'' (''gee whiz'') график </vt:lpstr>
      <vt:lpstr>Кружни графикон са тродимензионалним ефектима који показује расподелу узрока смрти међу женама, Енглеска и Велс, 1983</vt:lpstr>
      <vt:lpstr>Смртност узрокована туберкулозом  у Енглеској и Велсу, 1871-1971 (DHSS 1976) </vt:lpstr>
      <vt:lpstr>Логоритамске скале (logarithmic scales)</vt:lpstr>
      <vt:lpstr>Логоритамске скале (logarithmic scales)</vt:lpstr>
      <vt:lpstr>Вероватноћа</vt:lpstr>
      <vt:lpstr>Вероватноћа</vt:lpstr>
      <vt:lpstr>Вероватноћа</vt:lpstr>
      <vt:lpstr>Особине вероватноће </vt:lpstr>
      <vt:lpstr>Особине вероватноће</vt:lpstr>
      <vt:lpstr>Расподела вероватноће и случајне променљиве</vt:lpstr>
      <vt:lpstr>Расподела вероватноће за број глава које су приказане у бацању једног новчића и у бацању два новчића </vt:lpstr>
      <vt:lpstr>Расподела вероватноће и случајне променљиве</vt:lpstr>
      <vt:lpstr>Биномна расподела (Binomial distribution)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</vt:lpstr>
      <vt:lpstr>Биномна расподела са различитим n,  p = 0.3</vt:lpstr>
      <vt:lpstr>Биномна расподела</vt:lpstr>
      <vt:lpstr>Средина и варијанса (Мean and variance)</vt:lpstr>
      <vt:lpstr>Средина и варијанса</vt:lpstr>
      <vt:lpstr>Средина и варијанса</vt:lpstr>
      <vt:lpstr>Средина и варијанса</vt:lpstr>
      <vt:lpstr>Средина и варијанса</vt:lpstr>
      <vt:lpstr>Средина и варијанса</vt:lpstr>
      <vt:lpstr>Kарактеристике средине и варијансе</vt:lpstr>
      <vt:lpstr>Kарактеристике средине и варијансе</vt:lpstr>
      <vt:lpstr>Kарактеристике средине и варијансе</vt:lpstr>
      <vt:lpstr>Kарактеристике средине и варијансе</vt:lpstr>
      <vt:lpstr>Kарактеристике средине и варијансе</vt:lpstr>
      <vt:lpstr>Kарактеристике средине и варијансе</vt:lpstr>
      <vt:lpstr>Kарактеристике средине и варијансе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164</cp:revision>
  <dcterms:created xsi:type="dcterms:W3CDTF">2006-09-26T20:52:51Z</dcterms:created>
  <dcterms:modified xsi:type="dcterms:W3CDTF">2019-09-13T15:36:20Z</dcterms:modified>
</cp:coreProperties>
</file>